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2" r:id="rId1"/>
  </p:sldMasterIdLst>
  <p:sldIdLst>
    <p:sldId id="256" r:id="rId2"/>
    <p:sldId id="267" r:id="rId3"/>
    <p:sldId id="292" r:id="rId4"/>
    <p:sldId id="258" r:id="rId5"/>
    <p:sldId id="268" r:id="rId6"/>
    <p:sldId id="269" r:id="rId7"/>
    <p:sldId id="270" r:id="rId8"/>
    <p:sldId id="293" r:id="rId9"/>
    <p:sldId id="289" r:id="rId10"/>
    <p:sldId id="278" r:id="rId11"/>
    <p:sldId id="282" r:id="rId12"/>
    <p:sldId id="266" r:id="rId13"/>
    <p:sldId id="283" r:id="rId14"/>
    <p:sldId id="284" r:id="rId15"/>
    <p:sldId id="286" r:id="rId16"/>
    <p:sldId id="290" r:id="rId17"/>
    <p:sldId id="28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3" d="100"/>
          <a:sy n="73" d="100"/>
        </p:scale>
        <p:origin x="-63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16" name="Slide Number Placeholder 15"/>
          <p:cNvSpPr>
            <a:spLocks noGrp="1"/>
          </p:cNvSpPr>
          <p:nvPr>
            <p:ph type="sldNum" sz="quarter" idx="11"/>
          </p:nvPr>
        </p:nvSpPr>
        <p:spPr/>
        <p:txBody>
          <a:bodyPr/>
          <a:lstStyle/>
          <a:p>
            <a:fld id="{D57F1E4F-1CFF-5643-939E-217C01CDF565}"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15" name="Slide Number Placeholder 14"/>
          <p:cNvSpPr>
            <a:spLocks noGrp="1"/>
          </p:cNvSpPr>
          <p:nvPr>
            <p:ph type="sldNum" sz="quarter" idx="11"/>
          </p:nvPr>
        </p:nvSpPr>
        <p:spPr/>
        <p:txBody>
          <a:bodyPr/>
          <a:lstStyle/>
          <a:p>
            <a:fld id="{D57F1E4F-1CFF-5643-939E-217C01CDF565}"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13" name="Slide Number Placeholder 12"/>
          <p:cNvSpPr>
            <a:spLocks noGrp="1"/>
          </p:cNvSpPr>
          <p:nvPr>
            <p:ph type="sldNum" sz="quarter" idx="11"/>
          </p:nvPr>
        </p:nvSpPr>
        <p:spPr/>
        <p:txBody>
          <a:bodyPr/>
          <a:lstStyle/>
          <a:p>
            <a:fld id="{D57F1E4F-1CFF-5643-939E-217C01CDF565}"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B712588-04B1-427B-82EE-E8DB90309F08}" type="datetimeFigureOut">
              <a:rPr lang="en-US" smtClean="0"/>
              <a:pPr/>
              <a:t>6/5/2020</a:t>
            </a:fld>
            <a:endParaRPr lang="en-US" dirty="0"/>
          </a:p>
        </p:txBody>
      </p:sp>
      <p:sp>
        <p:nvSpPr>
          <p:cNvPr id="9" name="Slide Number Placeholder 8"/>
          <p:cNvSpPr>
            <a:spLocks noGrp="1"/>
          </p:cNvSpPr>
          <p:nvPr>
            <p:ph type="sldNum" sz="quarter" idx="11"/>
          </p:nvPr>
        </p:nvSpPr>
        <p:spPr/>
        <p:txBody>
          <a:bodyPr/>
          <a:lstStyle/>
          <a:p>
            <a:fld id="{6FF9F0C5-380F-41C2-899A-BAC0F0927E16}"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15" name="Slide Number Placeholder 14"/>
          <p:cNvSpPr>
            <a:spLocks noGrp="1"/>
          </p:cNvSpPr>
          <p:nvPr>
            <p:ph type="sldNum" sz="quarter" idx="11"/>
          </p:nvPr>
        </p:nvSpPr>
        <p:spPr/>
        <p:txBody>
          <a:bodyPr/>
          <a:lstStyle/>
          <a:p>
            <a:fld id="{D57F1E4F-1CFF-5643-939E-217C01CDF565}"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8" name="Slide Number Placeholder 7"/>
          <p:cNvSpPr>
            <a:spLocks noGrp="1"/>
          </p:cNvSpPr>
          <p:nvPr>
            <p:ph type="sldNum" sz="quarter" idx="11"/>
          </p:nvPr>
        </p:nvSpPr>
        <p:spPr/>
        <p:txBody>
          <a:bodyPr/>
          <a:lstStyle/>
          <a:p>
            <a:fld id="{D57F1E4F-1CFF-5643-939E-217C01CDF565}"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6" name="Slide Number Placeholder 5"/>
          <p:cNvSpPr>
            <a:spLocks noGrp="1"/>
          </p:cNvSpPr>
          <p:nvPr>
            <p:ph type="sldNum" sz="quarter" idx="11"/>
          </p:nvPr>
        </p:nvSpPr>
        <p:spPr/>
        <p:txBody>
          <a:bodyPr/>
          <a:lstStyle/>
          <a:p>
            <a:fld id="{D57F1E4F-1CFF-5643-939E-217C01CDF565}"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42A54C80-263E-416B-A8E0-580EDEADCBDC}" type="datetimeFigureOut">
              <a:rPr lang="en-US" smtClean="0"/>
              <a:pPr/>
              <a:t>6/5/2020</a:t>
            </a:fld>
            <a:endParaRPr lang="en-US" dirty="0"/>
          </a:p>
        </p:txBody>
      </p:sp>
      <p:sp>
        <p:nvSpPr>
          <p:cNvPr id="16" name="Slide Number Placeholder 15"/>
          <p:cNvSpPr>
            <a:spLocks noGrp="1"/>
          </p:cNvSpPr>
          <p:nvPr>
            <p:ph type="sldNum" sz="quarter" idx="11"/>
          </p:nvPr>
        </p:nvSpPr>
        <p:spPr/>
        <p:txBody>
          <a:bodyPr/>
          <a:lstStyle/>
          <a:p>
            <a:fld id="{519954A3-9DFD-4C44-94BA-B95130A3BA1C}"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14" name="Slide Number Placeholder 13"/>
          <p:cNvSpPr>
            <a:spLocks noGrp="1"/>
          </p:cNvSpPr>
          <p:nvPr>
            <p:ph type="sldNum" sz="quarter" idx="11"/>
          </p:nvPr>
        </p:nvSpPr>
        <p:spPr/>
        <p:txBody>
          <a:bodyPr/>
          <a:lstStyle/>
          <a:p>
            <a:fld id="{D57F1E4F-1CFF-5643-939E-217C01CDF565}"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61BEF0D-F0BB-DE4B-95CE-6DB70DBA9567}" type="datetimeFigureOut">
              <a:rPr lang="en-US" smtClean="0"/>
              <a:pPr/>
              <a:t>6/5/2020</a:t>
            </a:fld>
            <a:endParaRPr lang="en-US" dirty="0"/>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09127" y="245707"/>
            <a:ext cx="10851502" cy="1196728"/>
          </a:xfrm>
        </p:spPr>
        <p:txBody>
          <a:bodyPr/>
          <a:lstStyle/>
          <a:p>
            <a:pPr algn="ctr"/>
            <a:r>
              <a:rPr lang="ru-RU" sz="6600" dirty="0" smtClean="0">
                <a:solidFill>
                  <a:srgbClr val="FFFF00"/>
                </a:solidFill>
              </a:rPr>
              <a:t> Улица Астраханская</a:t>
            </a:r>
            <a:endParaRPr lang="ru-RU" dirty="0">
              <a:solidFill>
                <a:srgbClr val="FFFF00"/>
              </a:solidFill>
            </a:endParaRPr>
          </a:p>
        </p:txBody>
      </p:sp>
      <p:sp>
        <p:nvSpPr>
          <p:cNvPr id="3" name="Подзаголовок 2"/>
          <p:cNvSpPr>
            <a:spLocks noGrp="1"/>
          </p:cNvSpPr>
          <p:nvPr>
            <p:ph type="subTitle" idx="1"/>
          </p:nvPr>
        </p:nvSpPr>
        <p:spPr>
          <a:xfrm>
            <a:off x="6277231" y="4026120"/>
            <a:ext cx="3449853" cy="1096899"/>
          </a:xfrm>
        </p:spPr>
        <p:txBody>
          <a:bodyPr/>
          <a:lstStyle/>
          <a:p>
            <a:r>
              <a:rPr lang="ru-RU" dirty="0" smtClean="0"/>
              <a:t>»</a:t>
            </a:r>
            <a:endParaRPr lang="ru-RU" dirty="0"/>
          </a:p>
        </p:txBody>
      </p:sp>
      <p:pic>
        <p:nvPicPr>
          <p:cNvPr id="1026" name="Picture 2" descr="http://s.vtambove.ru/localStorage/news/2a/57/fb/c5/2a57fbc5_resizedScaled_817to46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63545" y="1780050"/>
            <a:ext cx="8027372" cy="44921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6201370"/>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38993" y="1722784"/>
            <a:ext cx="5748207" cy="4372446"/>
          </a:xfrm>
        </p:spPr>
        <p:txBody>
          <a:bodyPr>
            <a:normAutofit/>
          </a:bodyPr>
          <a:lstStyle/>
          <a:p>
            <a:pPr indent="0" algn="just">
              <a:spcBef>
                <a:spcPts val="0"/>
              </a:spcBef>
              <a:buNone/>
            </a:pPr>
            <a:r>
              <a:rPr lang="ru-RU" dirty="0">
                <a:solidFill>
                  <a:srgbClr val="FFC000"/>
                </a:solidFill>
              </a:rPr>
              <a:t>Н</a:t>
            </a:r>
            <a:r>
              <a:rPr lang="ru-RU" dirty="0" smtClean="0">
                <a:solidFill>
                  <a:srgbClr val="FFC000"/>
                </a:solidFill>
              </a:rPr>
              <a:t>аступил 1912 год, неподалеку от </a:t>
            </a:r>
            <a:r>
              <a:rPr lang="ru-RU" dirty="0" err="1" smtClean="0">
                <a:solidFill>
                  <a:srgbClr val="FFC000"/>
                </a:solidFill>
              </a:rPr>
              <a:t>Ахлебиновской</a:t>
            </a:r>
            <a:r>
              <a:rPr lang="ru-RU" dirty="0" smtClean="0">
                <a:solidFill>
                  <a:srgbClr val="FFC000"/>
                </a:solidFill>
              </a:rPr>
              <a:t> усадьбы, </a:t>
            </a:r>
            <a:r>
              <a:rPr lang="ru-RU" dirty="0" err="1" smtClean="0">
                <a:solidFill>
                  <a:srgbClr val="FFC000"/>
                </a:solidFill>
              </a:rPr>
              <a:t>резвернулось</a:t>
            </a:r>
            <a:r>
              <a:rPr lang="ru-RU" dirty="0" smtClean="0">
                <a:solidFill>
                  <a:srgbClr val="FFC000"/>
                </a:solidFill>
              </a:rPr>
              <a:t> грандиозное строительство. Здесь, </a:t>
            </a:r>
            <a:r>
              <a:rPr lang="ru-RU" dirty="0">
                <a:solidFill>
                  <a:srgbClr val="FFC000"/>
                </a:solidFill>
              </a:rPr>
              <a:t>по краю Астраханской дороги, решили построить один из военных городков. В июле 1913 года в запланированные сроки городок был в основном построен и принят на баланс военного министерства. </a:t>
            </a:r>
          </a:p>
          <a:p>
            <a:endParaRPr lang="ru-RU" dirty="0">
              <a:solidFill>
                <a:srgbClr val="FFFF00"/>
              </a:solidFill>
            </a:endParaRPr>
          </a:p>
        </p:txBody>
      </p:sp>
      <p:sp>
        <p:nvSpPr>
          <p:cNvPr id="4" name="Заголовок 1"/>
          <p:cNvSpPr txBox="1">
            <a:spLocks/>
          </p:cNvSpPr>
          <p:nvPr/>
        </p:nvSpPr>
        <p:spPr>
          <a:xfrm>
            <a:off x="808383" y="451653"/>
            <a:ext cx="10058400" cy="91440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6600" dirty="0" smtClean="0">
                <a:solidFill>
                  <a:srgbClr val="FFFF00"/>
                </a:solidFill>
              </a:rPr>
              <a:t>Военный городок</a:t>
            </a:r>
            <a:endParaRPr lang="ru-RU" sz="6600" dirty="0">
              <a:solidFill>
                <a:srgbClr val="FFFF00"/>
              </a:solidFill>
            </a:endParaRPr>
          </a:p>
        </p:txBody>
      </p:sp>
      <p:pic>
        <p:nvPicPr>
          <p:cNvPr id="5122" name="Picture 2" descr="https://www.newkaliningrad.ru/upload/iblock/31b/31bbaadaf50175dc8937d399612c91ab.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4938" y="2060713"/>
            <a:ext cx="5649777" cy="36377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9049891"/>
      </p:ext>
    </p:extLst>
  </p:cSld>
  <p:clrMapOvr>
    <a:masterClrMapping/>
  </p:clrMapOvr>
  <mc:AlternateContent xmlns:mc="http://schemas.openxmlformats.org/markup-compatibility/2006">
    <mc:Choice xmlns:p14="http://schemas.microsoft.com/office/powerpoint/2010/main" xmlns="" Requires="p14">
      <p:transition spd="slow" p14:dur="1750">
        <p:fad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rcRect b="32485"/>
          <a:stretch>
            <a:fillRect/>
          </a:stretch>
        </p:blipFill>
        <p:spPr>
          <a:xfrm>
            <a:off x="2013256" y="1541258"/>
            <a:ext cx="8167577" cy="4130671"/>
          </a:xfrm>
        </p:spPr>
      </p:pic>
      <p:sp>
        <p:nvSpPr>
          <p:cNvPr id="2" name="Заголовок 1"/>
          <p:cNvSpPr>
            <a:spLocks noGrp="1"/>
          </p:cNvSpPr>
          <p:nvPr>
            <p:ph type="title"/>
          </p:nvPr>
        </p:nvSpPr>
        <p:spPr>
          <a:xfrm>
            <a:off x="1195346" y="503582"/>
            <a:ext cx="10058400" cy="914400"/>
          </a:xfrm>
        </p:spPr>
        <p:txBody>
          <a:bodyPr/>
          <a:lstStyle/>
          <a:p>
            <a:pPr algn="ctr"/>
            <a:r>
              <a:rPr lang="ru-RU" dirty="0" smtClean="0">
                <a:solidFill>
                  <a:srgbClr val="FFFF00"/>
                </a:solidFill>
              </a:rPr>
              <a:t>Военный городок сегодня</a:t>
            </a:r>
            <a:endParaRPr lang="ru-RU" dirty="0">
              <a:solidFill>
                <a:srgbClr val="FFFF00"/>
              </a:solidFill>
            </a:endParaRPr>
          </a:p>
        </p:txBody>
      </p:sp>
    </p:spTree>
    <p:extLst>
      <p:ext uri="{BB962C8B-B14F-4D97-AF65-F5344CB8AC3E}">
        <p14:creationId xmlns:p14="http://schemas.microsoft.com/office/powerpoint/2010/main" xmlns="" val="1411351627"/>
      </p:ext>
    </p:extLst>
  </p:cSld>
  <p:clrMapOvr>
    <a:masterClrMapping/>
  </p:clrMapOvr>
  <mc:AlternateContent xmlns:mc="http://schemas.openxmlformats.org/markup-compatibility/2006">
    <mc:Choice xmlns:p14="http://schemas.microsoft.com/office/powerpoint/2010/main" xmlns="" Requires="p14">
      <p:transition spd="slow" p14:dur="1750">
        <p:push dir="u"/>
      </p:transition>
    </mc:Choice>
    <mc:Fallback>
      <p:transition spd="slow">
        <p:push di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1205" y="270456"/>
            <a:ext cx="10959549" cy="2914733"/>
          </a:xfrm>
        </p:spPr>
        <p:txBody>
          <a:bodyPr>
            <a:normAutofit fontScale="85000" lnSpcReduction="10000"/>
          </a:bodyPr>
          <a:lstStyle/>
          <a:p>
            <a:pPr marL="0" indent="0" algn="just">
              <a:spcBef>
                <a:spcPts val="0"/>
              </a:spcBef>
              <a:buNone/>
            </a:pPr>
            <a:endParaRPr lang="ru-RU" sz="2400" dirty="0" smtClean="0">
              <a:solidFill>
                <a:srgbClr val="FFC000"/>
              </a:solidFill>
            </a:endParaRPr>
          </a:p>
          <a:p>
            <a:pPr marL="0" indent="0" algn="ctr">
              <a:spcBef>
                <a:spcPts val="0"/>
              </a:spcBef>
              <a:buNone/>
            </a:pPr>
            <a:r>
              <a:rPr lang="ru-RU" sz="4500" dirty="0" smtClean="0">
                <a:solidFill>
                  <a:srgbClr val="FFFF00"/>
                </a:solidFill>
              </a:rPr>
              <a:t>После </a:t>
            </a:r>
            <a:r>
              <a:rPr lang="ru-RU" sz="4500" dirty="0">
                <a:solidFill>
                  <a:srgbClr val="FFFF00"/>
                </a:solidFill>
              </a:rPr>
              <a:t>Великой Отечественной войны </a:t>
            </a:r>
            <a:endParaRPr lang="ru-RU" sz="4500" dirty="0" smtClean="0">
              <a:solidFill>
                <a:srgbClr val="FFFF00"/>
              </a:solidFill>
            </a:endParaRPr>
          </a:p>
          <a:p>
            <a:pPr marL="0" indent="0" algn="just">
              <a:spcBef>
                <a:spcPts val="0"/>
              </a:spcBef>
              <a:buNone/>
            </a:pPr>
            <a:r>
              <a:rPr lang="ru-RU" sz="2400" dirty="0" smtClean="0">
                <a:solidFill>
                  <a:srgbClr val="FFC000"/>
                </a:solidFill>
              </a:rPr>
              <a:t>улица </a:t>
            </a:r>
            <a:r>
              <a:rPr lang="ru-RU" sz="2400" dirty="0">
                <a:solidFill>
                  <a:srgbClr val="FFC000"/>
                </a:solidFill>
              </a:rPr>
              <a:t>перешагнула речку Жигалку и устремилась к самым дальним южным границам города, где и оканчивалась своими последними домами у </a:t>
            </a:r>
            <a:r>
              <a:rPr lang="ru-RU" sz="2400" dirty="0" err="1">
                <a:solidFill>
                  <a:srgbClr val="FFC000"/>
                </a:solidFill>
              </a:rPr>
              <a:t>Бокинского</a:t>
            </a:r>
            <a:r>
              <a:rPr lang="ru-RU" sz="2400" dirty="0">
                <a:solidFill>
                  <a:srgbClr val="FFC000"/>
                </a:solidFill>
              </a:rPr>
              <a:t> водохранилища.</a:t>
            </a:r>
          </a:p>
          <a:p>
            <a:pPr marL="0" indent="0" algn="just">
              <a:spcBef>
                <a:spcPts val="0"/>
              </a:spcBef>
              <a:buNone/>
            </a:pPr>
            <a:r>
              <a:rPr lang="ru-RU" sz="2400" dirty="0">
                <a:solidFill>
                  <a:srgbClr val="FFC000"/>
                </a:solidFill>
              </a:rPr>
              <a:t>16 марта 1938 года улица </a:t>
            </a:r>
            <a:r>
              <a:rPr lang="ru-RU" sz="2400" dirty="0" err="1">
                <a:solidFill>
                  <a:srgbClr val="FFC000"/>
                </a:solidFill>
              </a:rPr>
              <a:t>Кузьминская</a:t>
            </a:r>
            <a:r>
              <a:rPr lang="ru-RU" sz="2400" dirty="0">
                <a:solidFill>
                  <a:srgbClr val="FFC000"/>
                </a:solidFill>
              </a:rPr>
              <a:t> переименована в улицу Астраханскую, а 2 ноября 1963 года - Астраханская стала называться улицей Антонова-Овсеенко в честь революционера - Владимира Антонова-Овсеенко. В декабре 2002 года улица вновь стала называться Астраханской.</a:t>
            </a:r>
          </a:p>
          <a:p>
            <a:pPr marL="0" indent="0" algn="just">
              <a:spcBef>
                <a:spcPts val="0"/>
              </a:spcBef>
              <a:buNone/>
            </a:pPr>
            <a:r>
              <a:rPr lang="ru-RU" sz="2400" dirty="0">
                <a:solidFill>
                  <a:srgbClr val="FFC000"/>
                </a:solidFill>
              </a:rPr>
              <a:t>     С 80-90х годов прошлого века в конце улицы построен микрорайон МЖК.</a:t>
            </a:r>
          </a:p>
          <a:p>
            <a:pPr marL="0" indent="0" algn="just">
              <a:spcBef>
                <a:spcPts val="0"/>
              </a:spcBef>
              <a:buNone/>
            </a:pPr>
            <a:endParaRPr lang="ru-RU" sz="2400" dirty="0">
              <a:solidFill>
                <a:srgbClr val="FFC000"/>
              </a:solidFill>
            </a:endParaRPr>
          </a:p>
        </p:txBody>
      </p:sp>
      <p:pic>
        <p:nvPicPr>
          <p:cNvPr id="4" name="Рисунок 3"/>
          <p:cNvPicPr>
            <a:picLocks noChangeAspect="1"/>
          </p:cNvPicPr>
          <p:nvPr/>
        </p:nvPicPr>
        <p:blipFill>
          <a:blip r:embed="rId2"/>
          <a:stretch>
            <a:fillRect/>
          </a:stretch>
        </p:blipFill>
        <p:spPr>
          <a:xfrm>
            <a:off x="3011537" y="3185188"/>
            <a:ext cx="5166548" cy="3073131"/>
          </a:xfrm>
          <a:prstGeom prst="rect">
            <a:avLst/>
          </a:prstGeom>
        </p:spPr>
      </p:pic>
    </p:spTree>
    <p:extLst>
      <p:ext uri="{BB962C8B-B14F-4D97-AF65-F5344CB8AC3E}">
        <p14:creationId xmlns:p14="http://schemas.microsoft.com/office/powerpoint/2010/main" xmlns="" val="377134556"/>
      </p:ext>
    </p:extLst>
  </p:cSld>
  <p:clrMapOvr>
    <a:masterClrMapping/>
  </p:clrMapOvr>
  <mc:AlternateContent xmlns:mc="http://schemas.openxmlformats.org/markup-compatibility/2006">
    <mc:Choice xmlns:p14="http://schemas.microsoft.com/office/powerpoint/2010/main" xmlns="" Requires="p14">
      <p:transition spd="slow" p14:dur="20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5124563" y="1961976"/>
            <a:ext cx="6499365" cy="4147276"/>
          </a:xfrm>
        </p:spPr>
      </p:pic>
      <p:sp>
        <p:nvSpPr>
          <p:cNvPr id="2" name="Заголовок 1"/>
          <p:cNvSpPr>
            <a:spLocks noGrp="1"/>
          </p:cNvSpPr>
          <p:nvPr>
            <p:ph type="title"/>
          </p:nvPr>
        </p:nvSpPr>
        <p:spPr>
          <a:xfrm>
            <a:off x="885152" y="278296"/>
            <a:ext cx="10058400" cy="1483625"/>
          </a:xfrm>
        </p:spPr>
        <p:txBody>
          <a:bodyPr/>
          <a:lstStyle/>
          <a:p>
            <a:pPr algn="ctr"/>
            <a:r>
              <a:rPr lang="ru-RU" dirty="0" smtClean="0">
                <a:solidFill>
                  <a:srgbClr val="FFFF00"/>
                </a:solidFill>
              </a:rPr>
              <a:t>Храм в честь благоверного князя Александра Невского</a:t>
            </a:r>
            <a:endParaRPr lang="ru-RU" dirty="0">
              <a:solidFill>
                <a:srgbClr val="FFFF00"/>
              </a:solidFill>
            </a:endParaRPr>
          </a:p>
        </p:txBody>
      </p:sp>
      <p:sp>
        <p:nvSpPr>
          <p:cNvPr id="5" name="TextBox 4"/>
          <p:cNvSpPr txBox="1"/>
          <p:nvPr/>
        </p:nvSpPr>
        <p:spPr>
          <a:xfrm>
            <a:off x="742122" y="2650434"/>
            <a:ext cx="4200939" cy="2523768"/>
          </a:xfrm>
          <a:prstGeom prst="rect">
            <a:avLst/>
          </a:prstGeom>
          <a:noFill/>
        </p:spPr>
        <p:txBody>
          <a:bodyPr wrap="square" rtlCol="0">
            <a:spAutoFit/>
          </a:bodyPr>
          <a:lstStyle/>
          <a:p>
            <a:pPr algn="just"/>
            <a:r>
              <a:rPr lang="ru-RU" sz="2000" dirty="0" smtClean="0">
                <a:solidFill>
                  <a:srgbClr val="FFC000"/>
                </a:solidFill>
              </a:rPr>
              <a:t>Был построен и освящен в 2014 году митрополитом Тамбовским и </a:t>
            </a:r>
            <a:r>
              <a:rPr lang="ru-RU" sz="2000" dirty="0" err="1" smtClean="0">
                <a:solidFill>
                  <a:srgbClr val="FFC000"/>
                </a:solidFill>
              </a:rPr>
              <a:t>Рассказовским</a:t>
            </a:r>
            <a:r>
              <a:rPr lang="ru-RU" sz="2000" dirty="0" smtClean="0">
                <a:solidFill>
                  <a:srgbClr val="FFC000"/>
                </a:solidFill>
              </a:rPr>
              <a:t> Феодосием.</a:t>
            </a:r>
          </a:p>
          <a:p>
            <a:pPr algn="just"/>
            <a:r>
              <a:rPr lang="ru-RU" sz="2000" dirty="0" smtClean="0">
                <a:solidFill>
                  <a:srgbClr val="FFC000"/>
                </a:solidFill>
              </a:rPr>
              <a:t>В настоящее время в храме регулярно проводятся богослужения. Действует воскресная школа.</a:t>
            </a:r>
          </a:p>
          <a:p>
            <a:r>
              <a:rPr lang="ru-RU" dirty="0" smtClean="0"/>
              <a:t> </a:t>
            </a:r>
            <a:endParaRPr lang="ru-RU" dirty="0"/>
          </a:p>
        </p:txBody>
      </p:sp>
    </p:spTree>
    <p:extLst>
      <p:ext uri="{BB962C8B-B14F-4D97-AF65-F5344CB8AC3E}">
        <p14:creationId xmlns:p14="http://schemas.microsoft.com/office/powerpoint/2010/main" xmlns="" val="1791734536"/>
      </p:ext>
    </p:extLst>
  </p:cSld>
  <p:clrMapOvr>
    <a:masterClrMapping/>
  </p:clrMapOvr>
  <mc:AlternateContent xmlns:mc="http://schemas.openxmlformats.org/markup-compatibility/2006">
    <mc:Choice xmlns:p14="http://schemas.microsoft.com/office/powerpoint/2010/main" xmlns="" Requires="p14">
      <p:transition spd="slow" p14:dur="2250">
        <p:circle/>
      </p:transition>
    </mc:Choice>
    <mc:Fallback>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rcRect r="22968"/>
          <a:stretch>
            <a:fillRect/>
          </a:stretch>
        </p:blipFill>
        <p:spPr>
          <a:xfrm>
            <a:off x="6620344" y="1864816"/>
            <a:ext cx="5293361" cy="4085410"/>
          </a:xfrm>
        </p:spPr>
      </p:pic>
      <p:sp>
        <p:nvSpPr>
          <p:cNvPr id="2" name="Заголовок 1"/>
          <p:cNvSpPr>
            <a:spLocks noGrp="1"/>
          </p:cNvSpPr>
          <p:nvPr>
            <p:ph type="title"/>
          </p:nvPr>
        </p:nvSpPr>
        <p:spPr>
          <a:xfrm>
            <a:off x="629510" y="115910"/>
            <a:ext cx="10058400" cy="1460481"/>
          </a:xfrm>
        </p:spPr>
        <p:txBody>
          <a:bodyPr/>
          <a:lstStyle/>
          <a:p>
            <a:pPr algn="ctr"/>
            <a:r>
              <a:rPr lang="ru-RU" dirty="0" smtClean="0">
                <a:solidFill>
                  <a:srgbClr val="FFFF00"/>
                </a:solidFill>
              </a:rPr>
              <a:t>Средняя общеобразовательная школа № 30</a:t>
            </a:r>
            <a:endParaRPr lang="ru-RU" dirty="0">
              <a:solidFill>
                <a:srgbClr val="FFFF00"/>
              </a:solidFill>
            </a:endParaRPr>
          </a:p>
        </p:txBody>
      </p:sp>
      <p:sp>
        <p:nvSpPr>
          <p:cNvPr id="5" name="Прямоугольник 4"/>
          <p:cNvSpPr/>
          <p:nvPr/>
        </p:nvSpPr>
        <p:spPr>
          <a:xfrm>
            <a:off x="265043" y="2054230"/>
            <a:ext cx="6096000" cy="3693319"/>
          </a:xfrm>
          <a:prstGeom prst="rect">
            <a:avLst/>
          </a:prstGeom>
        </p:spPr>
        <p:txBody>
          <a:bodyPr>
            <a:spAutoFit/>
          </a:bodyPr>
          <a:lstStyle/>
          <a:p>
            <a:pPr algn="just"/>
            <a:r>
              <a:rPr lang="ru-RU" dirty="0" smtClean="0">
                <a:solidFill>
                  <a:srgbClr val="FFC000"/>
                </a:solidFill>
              </a:rPr>
              <a:t>До 1965 года школа № 30 располагалась на территории воинской части № 15610 (теперь здание детского сада № 49). Она была образована в 50–е годы на базе школы военного городка, и учились здесь, в основном, дети военнослужащих.</a:t>
            </a:r>
          </a:p>
          <a:p>
            <a:pPr algn="just"/>
            <a:r>
              <a:rPr lang="ru-RU" dirty="0" smtClean="0">
                <a:solidFill>
                  <a:srgbClr val="FFC000"/>
                </a:solidFill>
              </a:rPr>
              <a:t>Шло время, микрорайон разрастался, и здание школы уже не могло вместить всех обучающихся. Было принято решение построить новую школу – с просторными, оборудованными классами, спортивным залом, мастерскими, столовой. Место для новой школы было выбрано очень удачно – </a:t>
            </a:r>
            <a:r>
              <a:rPr lang="ru-RU" dirty="0" err="1" smtClean="0">
                <a:solidFill>
                  <a:srgbClr val="FFC000"/>
                </a:solidFill>
              </a:rPr>
              <a:t>Ахлябиновская</a:t>
            </a:r>
            <a:r>
              <a:rPr lang="ru-RU" dirty="0" smtClean="0">
                <a:solidFill>
                  <a:srgbClr val="FFC000"/>
                </a:solidFill>
              </a:rPr>
              <a:t> роща. </a:t>
            </a:r>
          </a:p>
          <a:p>
            <a:pPr algn="just"/>
            <a:r>
              <a:rPr lang="ru-RU" dirty="0" smtClean="0">
                <a:solidFill>
                  <a:srgbClr val="FFC000"/>
                </a:solidFill>
              </a:rPr>
              <a:t>Первых учеников школа приняла 1 сентября 1966 года.</a:t>
            </a:r>
            <a:endParaRPr lang="ru-RU" dirty="0">
              <a:solidFill>
                <a:srgbClr val="FFC000"/>
              </a:solidFill>
            </a:endParaRPr>
          </a:p>
        </p:txBody>
      </p:sp>
    </p:spTree>
    <p:extLst>
      <p:ext uri="{BB962C8B-B14F-4D97-AF65-F5344CB8AC3E}">
        <p14:creationId xmlns:p14="http://schemas.microsoft.com/office/powerpoint/2010/main" xmlns="" val="3725800301"/>
      </p:ext>
    </p:extLst>
  </p:cSld>
  <p:clrMapOvr>
    <a:masterClrMapping/>
  </p:clrMapOvr>
  <mc:AlternateContent xmlns:mc="http://schemas.openxmlformats.org/markup-compatibility/2006">
    <mc:Choice xmlns:p14="http://schemas.microsoft.com/office/powerpoint/2010/main" xmlns="" Requires="p14">
      <p:transition spd="slow" p14:dur="225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6297" y="318052"/>
            <a:ext cx="8523894" cy="1257857"/>
          </a:xfrm>
        </p:spPr>
        <p:txBody>
          <a:bodyPr>
            <a:normAutofit fontScale="90000"/>
          </a:bodyPr>
          <a:lstStyle/>
          <a:p>
            <a:pPr algn="ctr"/>
            <a:r>
              <a:rPr lang="ru-RU" dirty="0" smtClean="0">
                <a:solidFill>
                  <a:srgbClr val="FFFF00"/>
                </a:solidFill>
              </a:rPr>
              <a:t>Подростковые клубы по месту жительства</a:t>
            </a:r>
            <a:endParaRPr lang="ru-RU" dirty="0">
              <a:solidFill>
                <a:srgbClr val="FFFF00"/>
              </a:solidFill>
            </a:endParaRPr>
          </a:p>
        </p:txBody>
      </p:sp>
      <p:sp>
        <p:nvSpPr>
          <p:cNvPr id="5" name="Содержимое 4"/>
          <p:cNvSpPr>
            <a:spLocks noGrp="1"/>
          </p:cNvSpPr>
          <p:nvPr>
            <p:ph idx="1"/>
          </p:nvPr>
        </p:nvSpPr>
        <p:spPr>
          <a:xfrm>
            <a:off x="3591339" y="1738648"/>
            <a:ext cx="4823791" cy="3953814"/>
          </a:xfrm>
        </p:spPr>
        <p:txBody>
          <a:bodyPr/>
          <a:lstStyle/>
          <a:p>
            <a:pPr indent="0" algn="just">
              <a:spcBef>
                <a:spcPts val="0"/>
              </a:spcBef>
              <a:buNone/>
            </a:pPr>
            <a:r>
              <a:rPr lang="ru-RU" dirty="0" smtClean="0">
                <a:solidFill>
                  <a:srgbClr val="FFC000"/>
                </a:solidFill>
              </a:rPr>
              <a:t>На улице Астраханской располагаются подростковые клубы «Орфей» и «Радуга». Здесь всегда интересно и весело. Много спортивных и развивающих занятий. Патриотическое воспитание здесь на первом месте</a:t>
            </a:r>
            <a:r>
              <a:rPr lang="ru-RU" dirty="0">
                <a:solidFill>
                  <a:srgbClr val="FFC000"/>
                </a:solidFill>
              </a:rPr>
              <a:t> </a:t>
            </a:r>
            <a:r>
              <a:rPr lang="ru-RU" dirty="0" smtClean="0">
                <a:solidFill>
                  <a:srgbClr val="FFC000"/>
                </a:solidFill>
              </a:rPr>
              <a:t>- военный городок расположен рядом, и многие родители воспитанников  служат в военной части. </a:t>
            </a:r>
            <a:endParaRPr lang="ru-RU" dirty="0">
              <a:solidFill>
                <a:srgbClr val="FFC000"/>
              </a:solidFill>
            </a:endParaRPr>
          </a:p>
        </p:txBody>
      </p:sp>
      <p:pic>
        <p:nvPicPr>
          <p:cNvPr id="8" name="Рисунок 7" descr="wezF-3S6C5s.jpg"/>
          <p:cNvPicPr>
            <a:picLocks noChangeAspect="1"/>
          </p:cNvPicPr>
          <p:nvPr/>
        </p:nvPicPr>
        <p:blipFill>
          <a:blip r:embed="rId2"/>
          <a:stretch>
            <a:fillRect/>
          </a:stretch>
        </p:blipFill>
        <p:spPr>
          <a:xfrm>
            <a:off x="400878" y="1868557"/>
            <a:ext cx="3246783" cy="3246783"/>
          </a:xfrm>
          <a:prstGeom prst="rect">
            <a:avLst/>
          </a:prstGeom>
        </p:spPr>
      </p:pic>
      <p:pic>
        <p:nvPicPr>
          <p:cNvPr id="9" name="Рисунок 8" descr="-reC2qEPwxQ.jpg"/>
          <p:cNvPicPr>
            <a:picLocks noChangeAspect="1"/>
          </p:cNvPicPr>
          <p:nvPr/>
        </p:nvPicPr>
        <p:blipFill>
          <a:blip r:embed="rId3"/>
          <a:stretch>
            <a:fillRect/>
          </a:stretch>
        </p:blipFill>
        <p:spPr>
          <a:xfrm>
            <a:off x="8547241" y="1881809"/>
            <a:ext cx="3352301" cy="3200400"/>
          </a:xfrm>
          <a:prstGeom prst="rect">
            <a:avLst/>
          </a:prstGeom>
        </p:spPr>
      </p:pic>
    </p:spTree>
    <p:extLst>
      <p:ext uri="{BB962C8B-B14F-4D97-AF65-F5344CB8AC3E}">
        <p14:creationId xmlns:p14="http://schemas.microsoft.com/office/powerpoint/2010/main" xmlns="" val="1810750434"/>
      </p:ext>
    </p:extLst>
  </p:cSld>
  <p:clrMapOvr>
    <a:masterClrMapping/>
  </p:clrMapOvr>
  <mc:AlternateContent xmlns:mc="http://schemas.openxmlformats.org/markup-compatibility/2006">
    <mc:Choice xmlns:p14="http://schemas.microsoft.com/office/powerpoint/2010/main" xmlns="" Requires="p14">
      <p:transition spd="slow" p14:dur="2250">
        <p:pull/>
      </p:transition>
    </mc:Choice>
    <mc:Fallback>
      <p:transition spd="slow">
        <p:pull/>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6MtOisHLSN0.jpg"/>
          <p:cNvPicPr>
            <a:picLocks noGrp="1" noChangeAspect="1"/>
          </p:cNvPicPr>
          <p:nvPr>
            <p:ph idx="1"/>
          </p:nvPr>
        </p:nvPicPr>
        <p:blipFill>
          <a:blip r:embed="rId2"/>
          <a:stretch>
            <a:fillRect/>
          </a:stretch>
        </p:blipFill>
        <p:spPr>
          <a:xfrm>
            <a:off x="344556" y="3800061"/>
            <a:ext cx="4717774" cy="2653748"/>
          </a:xfrm>
        </p:spPr>
      </p:pic>
      <p:pic>
        <p:nvPicPr>
          <p:cNvPr id="5" name="Рисунок 4" descr="5VGI1JktTwQ.jpg"/>
          <p:cNvPicPr>
            <a:picLocks noChangeAspect="1"/>
          </p:cNvPicPr>
          <p:nvPr/>
        </p:nvPicPr>
        <p:blipFill>
          <a:blip r:embed="rId3"/>
          <a:srcRect l="18432" t="2319"/>
          <a:stretch>
            <a:fillRect/>
          </a:stretch>
        </p:blipFill>
        <p:spPr>
          <a:xfrm>
            <a:off x="8197101" y="543341"/>
            <a:ext cx="3584733" cy="2862467"/>
          </a:xfrm>
          <a:prstGeom prst="rect">
            <a:avLst/>
          </a:prstGeom>
        </p:spPr>
      </p:pic>
      <p:sp>
        <p:nvSpPr>
          <p:cNvPr id="6" name="TextBox 5"/>
          <p:cNvSpPr txBox="1"/>
          <p:nvPr/>
        </p:nvSpPr>
        <p:spPr>
          <a:xfrm>
            <a:off x="371062" y="318051"/>
            <a:ext cx="4306955" cy="3139321"/>
          </a:xfrm>
          <a:prstGeom prst="rect">
            <a:avLst/>
          </a:prstGeom>
          <a:noFill/>
        </p:spPr>
        <p:txBody>
          <a:bodyPr wrap="square" rtlCol="0">
            <a:spAutoFit/>
          </a:bodyPr>
          <a:lstStyle/>
          <a:p>
            <a:pPr algn="just"/>
            <a:r>
              <a:rPr lang="ru-RU" dirty="0" smtClean="0">
                <a:solidFill>
                  <a:srgbClr val="FFC000"/>
                </a:solidFill>
              </a:rPr>
              <a:t>В клубах есть музейные экспозиции, посвященные землякам, прославившим нашу малую Родину, Эти клубные выставки представлены на городских патриотических мероприятиях. Экскурсии ведут сами ребята. </a:t>
            </a:r>
          </a:p>
          <a:p>
            <a:pPr algn="just"/>
            <a:r>
              <a:rPr lang="ru-RU" dirty="0" smtClean="0">
                <a:solidFill>
                  <a:srgbClr val="FFC000"/>
                </a:solidFill>
              </a:rPr>
              <a:t>Будем рады, если гости подростковых клубов станут верными друзьями на долгое время. </a:t>
            </a:r>
          </a:p>
          <a:p>
            <a:pPr algn="just"/>
            <a:endParaRPr lang="ru-RU" dirty="0">
              <a:solidFill>
                <a:srgbClr val="FFC000"/>
              </a:solidFill>
            </a:endParaRPr>
          </a:p>
        </p:txBody>
      </p:sp>
      <p:pic>
        <p:nvPicPr>
          <p:cNvPr id="8" name="Рисунок 7" descr="апрол.jpg"/>
          <p:cNvPicPr>
            <a:picLocks noChangeAspect="1"/>
          </p:cNvPicPr>
          <p:nvPr/>
        </p:nvPicPr>
        <p:blipFill>
          <a:blip r:embed="rId4"/>
          <a:stretch>
            <a:fillRect/>
          </a:stretch>
        </p:blipFill>
        <p:spPr>
          <a:xfrm>
            <a:off x="5335382" y="1577009"/>
            <a:ext cx="2611522" cy="3942522"/>
          </a:xfrm>
          <a:prstGeom prst="rect">
            <a:avLst/>
          </a:prstGeom>
        </p:spPr>
      </p:pic>
      <p:pic>
        <p:nvPicPr>
          <p:cNvPr id="9" name="Рисунок 8" descr="IMG_20180822_152049.jpg"/>
          <p:cNvPicPr>
            <a:picLocks noChangeAspect="1"/>
          </p:cNvPicPr>
          <p:nvPr/>
        </p:nvPicPr>
        <p:blipFill>
          <a:blip r:embed="rId5"/>
          <a:srcRect l="15454" t="18164" r="14153" b="13623"/>
          <a:stretch>
            <a:fillRect/>
          </a:stretch>
        </p:blipFill>
        <p:spPr>
          <a:xfrm>
            <a:off x="8216348" y="3882886"/>
            <a:ext cx="3565135" cy="25841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5787" y="3593206"/>
            <a:ext cx="10058400" cy="2197993"/>
          </a:xfrm>
        </p:spPr>
        <p:txBody>
          <a:bodyPr/>
          <a:lstStyle/>
          <a:p>
            <a:pPr algn="ctr"/>
            <a:r>
              <a:rPr lang="ru-RU" dirty="0" smtClean="0">
                <a:solidFill>
                  <a:srgbClr val="FFC000"/>
                </a:solidFill>
              </a:rPr>
              <a:t/>
            </a:r>
            <a:br>
              <a:rPr lang="ru-RU" dirty="0" smtClean="0">
                <a:solidFill>
                  <a:srgbClr val="FFC000"/>
                </a:solidFill>
              </a:rPr>
            </a:br>
            <a:r>
              <a:rPr lang="ru-RU" dirty="0" smtClean="0">
                <a:solidFill>
                  <a:srgbClr val="FFC000"/>
                </a:solidFill>
              </a:rPr>
              <a:t/>
            </a:r>
            <a:br>
              <a:rPr lang="ru-RU" dirty="0" smtClean="0">
                <a:solidFill>
                  <a:srgbClr val="FFC000"/>
                </a:solidFill>
              </a:rPr>
            </a:br>
            <a:r>
              <a:rPr lang="ru-RU" dirty="0" smtClean="0">
                <a:solidFill>
                  <a:srgbClr val="FFC000"/>
                </a:solidFill>
              </a:rPr>
              <a:t>Подготовила презентацию Гришина Дарья</a:t>
            </a:r>
            <a:br>
              <a:rPr lang="ru-RU" dirty="0" smtClean="0">
                <a:solidFill>
                  <a:srgbClr val="FFC000"/>
                </a:solidFill>
              </a:rPr>
            </a:br>
            <a:r>
              <a:rPr lang="ru-RU" dirty="0" smtClean="0">
                <a:solidFill>
                  <a:srgbClr val="FFC000"/>
                </a:solidFill>
              </a:rPr>
              <a:t/>
            </a:r>
            <a:br>
              <a:rPr lang="ru-RU" dirty="0" smtClean="0">
                <a:solidFill>
                  <a:srgbClr val="FFC000"/>
                </a:solidFill>
              </a:rPr>
            </a:br>
            <a:r>
              <a:rPr lang="ru-RU" dirty="0" smtClean="0">
                <a:solidFill>
                  <a:srgbClr val="FFC000"/>
                </a:solidFill>
              </a:rPr>
              <a:t>СПАСИБО ЗА </a:t>
            </a:r>
            <a:r>
              <a:rPr lang="ru-RU" dirty="0" smtClean="0">
                <a:solidFill>
                  <a:srgbClr val="FFC000"/>
                </a:solidFill>
              </a:rPr>
              <a:t>ВНИМАНИЕ!</a:t>
            </a:r>
            <a:r>
              <a:rPr lang="ru-RU" dirty="0" smtClean="0"/>
              <a:t/>
            </a:r>
            <a:br>
              <a:rPr lang="ru-RU" dirty="0" smtClean="0"/>
            </a:br>
            <a:endParaRPr lang="ru-RU" sz="8000" dirty="0"/>
          </a:p>
        </p:txBody>
      </p:sp>
    </p:spTree>
    <p:extLst>
      <p:ext uri="{BB962C8B-B14F-4D97-AF65-F5344CB8AC3E}">
        <p14:creationId xmlns:p14="http://schemas.microsoft.com/office/powerpoint/2010/main" xmlns="" val="3441941873"/>
      </p:ext>
    </p:extLst>
  </p:cSld>
  <p:clrMapOvr>
    <a:masterClrMapping/>
  </p:clrMapOvr>
  <mc:AlternateContent xmlns:mc="http://schemas.openxmlformats.org/markup-compatibility/2006">
    <mc:Choice xmlns:p14="http://schemas.microsoft.com/office/powerpoint/2010/main" xmlns="" Requires="p14">
      <p:transition spd="slow" p14:dur="3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379028" y="477077"/>
            <a:ext cx="5402155" cy="4108174"/>
          </a:xfrm>
        </p:spPr>
        <p:txBody>
          <a:bodyPr>
            <a:noAutofit/>
          </a:bodyPr>
          <a:lstStyle/>
          <a:p>
            <a:pPr marL="0" indent="0" algn="just">
              <a:spcBef>
                <a:spcPts val="0"/>
              </a:spcBef>
              <a:buNone/>
            </a:pPr>
            <a:r>
              <a:rPr lang="ru-RU" sz="2000" dirty="0" smtClean="0">
                <a:solidFill>
                  <a:srgbClr val="FFC000"/>
                </a:solidFill>
              </a:rPr>
              <a:t>В основном улица Астраханская находится в микрорайоне </a:t>
            </a:r>
            <a:r>
              <a:rPr lang="ru-RU" sz="2000" dirty="0" err="1" smtClean="0">
                <a:solidFill>
                  <a:srgbClr val="FFC000"/>
                </a:solidFill>
              </a:rPr>
              <a:t>Пехотка</a:t>
            </a:r>
            <a:r>
              <a:rPr lang="ru-RU" sz="2000" dirty="0" smtClean="0">
                <a:solidFill>
                  <a:srgbClr val="FFC000"/>
                </a:solidFill>
              </a:rPr>
              <a:t>. Как и город Тамбов, расположена на левом берегу </a:t>
            </a:r>
            <a:r>
              <a:rPr lang="ru-RU" sz="2000" dirty="0" err="1" smtClean="0">
                <a:solidFill>
                  <a:srgbClr val="FFC000"/>
                </a:solidFill>
              </a:rPr>
              <a:t>Цны</a:t>
            </a:r>
            <a:r>
              <a:rPr lang="ru-RU" sz="2000" dirty="0" smtClean="0">
                <a:solidFill>
                  <a:srgbClr val="FFC000"/>
                </a:solidFill>
              </a:rPr>
              <a:t>, на небольшой возвышенности, по своей форме напоминающей треугольник, обращенный своей вершиной на восток,  в сторону </a:t>
            </a:r>
            <a:r>
              <a:rPr lang="ru-RU" sz="2000" dirty="0" err="1" smtClean="0">
                <a:solidFill>
                  <a:srgbClr val="FFC000"/>
                </a:solidFill>
              </a:rPr>
              <a:t>цнинского</a:t>
            </a:r>
            <a:r>
              <a:rPr lang="ru-RU" sz="2000" dirty="0" smtClean="0">
                <a:solidFill>
                  <a:srgbClr val="FFC000"/>
                </a:solidFill>
              </a:rPr>
              <a:t> леса. Здесь он ограничен рекой </a:t>
            </a:r>
            <a:r>
              <a:rPr lang="ru-RU" sz="2000" dirty="0" err="1" smtClean="0">
                <a:solidFill>
                  <a:srgbClr val="FFC000"/>
                </a:solidFill>
              </a:rPr>
              <a:t>Цной</a:t>
            </a:r>
            <a:r>
              <a:rPr lang="ru-RU" sz="2000" dirty="0" smtClean="0">
                <a:solidFill>
                  <a:srgbClr val="FFC000"/>
                </a:solidFill>
              </a:rPr>
              <a:t>, а с запада и севера – долиной речки </a:t>
            </a:r>
            <a:r>
              <a:rPr lang="ru-RU" sz="2000" dirty="0" err="1" smtClean="0">
                <a:solidFill>
                  <a:srgbClr val="FFC000"/>
                </a:solidFill>
              </a:rPr>
              <a:t>Периксы</a:t>
            </a:r>
            <a:r>
              <a:rPr lang="ru-RU" sz="2000" dirty="0" smtClean="0">
                <a:solidFill>
                  <a:srgbClr val="FFC000"/>
                </a:solidFill>
              </a:rPr>
              <a:t>, берущей свое начало в урочище </a:t>
            </a:r>
            <a:r>
              <a:rPr lang="ru-RU" sz="2000" dirty="0" err="1" smtClean="0">
                <a:solidFill>
                  <a:srgbClr val="FFC000"/>
                </a:solidFill>
              </a:rPr>
              <a:t>Алднонинское</a:t>
            </a:r>
            <a:r>
              <a:rPr lang="ru-RU" sz="2000" dirty="0" smtClean="0">
                <a:solidFill>
                  <a:srgbClr val="FFC000"/>
                </a:solidFill>
              </a:rPr>
              <a:t> Болото у села </a:t>
            </a:r>
            <a:r>
              <a:rPr lang="ru-RU" sz="2000" dirty="0" err="1" smtClean="0">
                <a:solidFill>
                  <a:srgbClr val="FFC000"/>
                </a:solidFill>
              </a:rPr>
              <a:t>Покрово</a:t>
            </a:r>
            <a:r>
              <a:rPr lang="ru-RU" sz="2000" dirty="0" smtClean="0">
                <a:solidFill>
                  <a:srgbClr val="FFC000"/>
                </a:solidFill>
              </a:rPr>
              <a:t> – Пригородное.</a:t>
            </a:r>
            <a:endParaRPr lang="ru-RU" sz="2000" dirty="0">
              <a:solidFill>
                <a:srgbClr val="FFC000"/>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655" y="470807"/>
            <a:ext cx="5904258" cy="3637367"/>
          </a:xfrm>
          <a:prstGeom prst="rect">
            <a:avLst/>
          </a:prstGeom>
          <a:ln>
            <a:noFill/>
          </a:ln>
          <a:effectLst>
            <a:outerShdw blurRad="190500" algn="tl" rotWithShape="0">
              <a:srgbClr val="000000">
                <a:alpha val="70000"/>
              </a:srgbClr>
            </a:outerShdw>
          </a:effectLst>
        </p:spPr>
      </p:pic>
      <p:pic>
        <p:nvPicPr>
          <p:cNvPr id="4100" name="Picture 4" descr="http://www.playcast.ru/uploads/2016/03/20/17908532.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4722650"/>
            <a:ext cx="12192000" cy="190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2960200"/>
      </p:ext>
    </p:extLst>
  </p:cSld>
  <p:clrMapOvr>
    <a:masterClrMapping/>
  </p:clrMapOvr>
  <mc:AlternateContent xmlns:mc="http://schemas.openxmlformats.org/markup-compatibility/2006">
    <mc:Choice xmlns:p14="http://schemas.microsoft.com/office/powerpoint/2010/main" xmlns="" Requires="p14">
      <p:transition spd="slow" p14:dur="1750">
        <p:pull/>
      </p:transition>
    </mc:Choice>
    <mc:Fallback>
      <p:transition spd="slow">
        <p:pull/>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36320" y="4340179"/>
            <a:ext cx="10058400" cy="1674253"/>
          </a:xfrm>
        </p:spPr>
        <p:txBody>
          <a:bodyPr/>
          <a:lstStyle/>
          <a:p>
            <a:pPr algn="just"/>
            <a:r>
              <a:rPr lang="ru-RU" sz="1800" dirty="0">
                <a:solidFill>
                  <a:srgbClr val="FFC000"/>
                </a:solidFill>
              </a:rPr>
              <a:t>В XVIII веке Тамбов имел только одну улицу — Большую Астраханскую, расположенную вдоль дороги на Астрахань. Деревянные избы, крытые соломой и значительно реже — тесом и дранью, с крохотными «волоковыми» окнами, затянутыми бычьими пузырями, были расставлены без всякого плана и порядка. Избы не имели труб и топились «по-черному»</a:t>
            </a:r>
            <a:br>
              <a:rPr lang="ru-RU" sz="1800" dirty="0">
                <a:solidFill>
                  <a:srgbClr val="FFC000"/>
                </a:solidFill>
              </a:rPr>
            </a:br>
            <a:endParaRPr lang="ru-RU" sz="1800" dirty="0">
              <a:solidFill>
                <a:srgbClr val="FFC000"/>
              </a:solidFill>
            </a:endParaRPr>
          </a:p>
        </p:txBody>
      </p:sp>
      <p:pic>
        <p:nvPicPr>
          <p:cNvPr id="5" name="Объект 4"/>
          <p:cNvPicPr>
            <a:picLocks noGrp="1" noChangeAspect="1"/>
          </p:cNvPicPr>
          <p:nvPr>
            <p:ph sz="quarter" idx="13"/>
          </p:nvPr>
        </p:nvPicPr>
        <p:blipFill>
          <a:blip r:embed="rId2"/>
          <a:stretch>
            <a:fillRect/>
          </a:stretch>
        </p:blipFill>
        <p:spPr>
          <a:xfrm>
            <a:off x="1236372" y="1068946"/>
            <a:ext cx="5318974" cy="2949261"/>
          </a:xfrm>
          <a:prstGeom prst="rect">
            <a:avLst/>
          </a:prstGeom>
        </p:spPr>
      </p:pic>
      <p:sp>
        <p:nvSpPr>
          <p:cNvPr id="4" name="Объект 3"/>
          <p:cNvSpPr>
            <a:spLocks noGrp="1"/>
          </p:cNvSpPr>
          <p:nvPr>
            <p:ph sz="quarter" idx="14"/>
          </p:nvPr>
        </p:nvSpPr>
        <p:spPr>
          <a:xfrm>
            <a:off x="6705600" y="309093"/>
            <a:ext cx="5065690" cy="4031086"/>
          </a:xfrm>
        </p:spPr>
        <p:txBody>
          <a:bodyPr>
            <a:normAutofit fontScale="92500" lnSpcReduction="20000"/>
          </a:bodyPr>
          <a:lstStyle/>
          <a:p>
            <a:pPr marL="18288" indent="0" algn="ctr">
              <a:buNone/>
            </a:pPr>
            <a:r>
              <a:rPr lang="ru-RU" sz="4100" dirty="0">
                <a:solidFill>
                  <a:srgbClr val="FFFF00"/>
                </a:solidFill>
              </a:rPr>
              <a:t>Улица Астраханская </a:t>
            </a:r>
            <a:r>
              <a:rPr lang="ru-RU" dirty="0">
                <a:solidFill>
                  <a:srgbClr val="FFC000"/>
                </a:solidFill>
              </a:rPr>
              <a:t>-  </a:t>
            </a:r>
            <a:endParaRPr lang="ru-RU" dirty="0" smtClean="0">
              <a:solidFill>
                <a:srgbClr val="FFC000"/>
              </a:solidFill>
            </a:endParaRPr>
          </a:p>
          <a:p>
            <a:pPr marL="0" indent="0" algn="just">
              <a:lnSpc>
                <a:spcPct val="120000"/>
              </a:lnSpc>
              <a:spcBef>
                <a:spcPts val="0"/>
              </a:spcBef>
              <a:buNone/>
            </a:pPr>
            <a:r>
              <a:rPr lang="ru-RU" dirty="0" smtClean="0">
                <a:solidFill>
                  <a:srgbClr val="FFC000"/>
                </a:solidFill>
              </a:rPr>
              <a:t>одна </a:t>
            </a:r>
            <a:r>
              <a:rPr lang="ru-RU" dirty="0">
                <a:solidFill>
                  <a:srgbClr val="FFC000"/>
                </a:solidFill>
              </a:rPr>
              <a:t>из первых улиц старого Тамбова. Начиналась она от юго-западной части Варваринской площади (ныне Первомайская) и доходила до ручья </a:t>
            </a:r>
            <a:r>
              <a:rPr lang="ru-RU" dirty="0" err="1">
                <a:solidFill>
                  <a:srgbClr val="FFC000"/>
                </a:solidFill>
              </a:rPr>
              <a:t>Ржавец</a:t>
            </a:r>
            <a:r>
              <a:rPr lang="ru-RU" dirty="0">
                <a:solidFill>
                  <a:srgbClr val="FFC000"/>
                </a:solidFill>
              </a:rPr>
              <a:t>. Называлась в начальном отделе - </a:t>
            </a:r>
            <a:r>
              <a:rPr lang="ru-RU" dirty="0" err="1">
                <a:solidFill>
                  <a:srgbClr val="FFC000"/>
                </a:solidFill>
              </a:rPr>
              <a:t>Кузьминской</a:t>
            </a:r>
            <a:r>
              <a:rPr lang="ru-RU" dirty="0">
                <a:solidFill>
                  <a:srgbClr val="FFC000"/>
                </a:solidFill>
              </a:rPr>
              <a:t> (по ней проходил начальный участок дороги из города Тамбова до села Кузьмино-Гать). Там, где оканчивались последние дома </a:t>
            </a:r>
            <a:r>
              <a:rPr lang="ru-RU" dirty="0" err="1">
                <a:solidFill>
                  <a:srgbClr val="FFC000"/>
                </a:solidFill>
              </a:rPr>
              <a:t>Кузьминской</a:t>
            </a:r>
            <a:r>
              <a:rPr lang="ru-RU" dirty="0">
                <a:solidFill>
                  <a:srgbClr val="FFC000"/>
                </a:solidFill>
              </a:rPr>
              <a:t> улицы, вблизи речки </a:t>
            </a:r>
            <a:r>
              <a:rPr lang="ru-RU" dirty="0" err="1">
                <a:solidFill>
                  <a:srgbClr val="FFC000"/>
                </a:solidFill>
              </a:rPr>
              <a:t>Ржавец</a:t>
            </a:r>
            <a:r>
              <a:rPr lang="ru-RU" dirty="0">
                <a:solidFill>
                  <a:srgbClr val="FFC000"/>
                </a:solidFill>
              </a:rPr>
              <a:t>, находилась Астраханская застава, упраздненная в 1859 году за ненадобностью.</a:t>
            </a:r>
          </a:p>
        </p:txBody>
      </p:sp>
    </p:spTree>
    <p:extLst>
      <p:ext uri="{BB962C8B-B14F-4D97-AF65-F5344CB8AC3E}">
        <p14:creationId xmlns:p14="http://schemas.microsoft.com/office/powerpoint/2010/main" xmlns="" val="523755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3103918" y="1021834"/>
            <a:ext cx="6350000" cy="3657600"/>
          </a:xfrm>
        </p:spPr>
      </p:pic>
      <p:sp>
        <p:nvSpPr>
          <p:cNvPr id="2" name="Заголовок 1"/>
          <p:cNvSpPr>
            <a:spLocks noGrp="1"/>
          </p:cNvSpPr>
          <p:nvPr>
            <p:ph type="title"/>
          </p:nvPr>
        </p:nvSpPr>
        <p:spPr/>
        <p:txBody>
          <a:bodyPr/>
          <a:lstStyle/>
          <a:p>
            <a:pPr algn="ctr"/>
            <a:r>
              <a:rPr lang="ru-RU" dirty="0" smtClean="0">
                <a:solidFill>
                  <a:srgbClr val="FFC000"/>
                </a:solidFill>
              </a:rPr>
              <a:t>Старая улица Астраханская </a:t>
            </a:r>
            <a:endParaRPr lang="ru-RU" dirty="0">
              <a:solidFill>
                <a:srgbClr val="FFC000"/>
              </a:solidFill>
            </a:endParaRPr>
          </a:p>
        </p:txBody>
      </p:sp>
    </p:spTree>
    <p:extLst>
      <p:ext uri="{BB962C8B-B14F-4D97-AF65-F5344CB8AC3E}">
        <p14:creationId xmlns:p14="http://schemas.microsoft.com/office/powerpoint/2010/main" xmlns="" val="679757783"/>
      </p:ext>
    </p:extLst>
  </p:cSld>
  <p:clrMapOvr>
    <a:masterClrMapping/>
  </p:clrMapOvr>
  <mc:AlternateContent xmlns:mc="http://schemas.openxmlformats.org/markup-compatibility/2006">
    <mc:Choice xmlns:p14="http://schemas.microsoft.com/office/powerpoint/2010/main" xmlns="" Requires="p14">
      <p:transition spd="slow" p14:dur="225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9341" y="436781"/>
            <a:ext cx="5643894" cy="3817167"/>
          </a:xfrm>
        </p:spPr>
        <p:txBody>
          <a:bodyPr>
            <a:normAutofit fontScale="92500" lnSpcReduction="10000"/>
          </a:bodyPr>
          <a:lstStyle/>
          <a:p>
            <a:pPr marL="0" indent="0" algn="just">
              <a:lnSpc>
                <a:spcPct val="110000"/>
              </a:lnSpc>
              <a:spcBef>
                <a:spcPts val="0"/>
              </a:spcBef>
              <a:buNone/>
            </a:pPr>
            <a:r>
              <a:rPr lang="ru-RU" dirty="0" smtClean="0">
                <a:solidFill>
                  <a:srgbClr val="FFC000"/>
                </a:solidFill>
              </a:rPr>
              <a:t>В 1724 году на территории современного микрорайона </a:t>
            </a:r>
            <a:r>
              <a:rPr lang="ru-RU" dirty="0" err="1" smtClean="0">
                <a:solidFill>
                  <a:srgbClr val="FFC000"/>
                </a:solidFill>
              </a:rPr>
              <a:t>Пехотка</a:t>
            </a:r>
            <a:r>
              <a:rPr lang="ru-RU" dirty="0" smtClean="0">
                <a:solidFill>
                  <a:srgbClr val="FFC000"/>
                </a:solidFill>
              </a:rPr>
              <a:t> появилась военная часть. По указу Петра</a:t>
            </a:r>
            <a:r>
              <a:rPr lang="en-US" dirty="0" smtClean="0">
                <a:solidFill>
                  <a:srgbClr val="FFC000"/>
                </a:solidFill>
              </a:rPr>
              <a:t> I</a:t>
            </a:r>
            <a:r>
              <a:rPr lang="ru-RU" dirty="0" smtClean="0">
                <a:solidFill>
                  <a:srgbClr val="FFC000"/>
                </a:solidFill>
              </a:rPr>
              <a:t> у Казанского монастыря изъяли земли, расположенные в центральной части </a:t>
            </a:r>
            <a:r>
              <a:rPr lang="ru-RU" dirty="0" err="1" smtClean="0">
                <a:solidFill>
                  <a:srgbClr val="FFC000"/>
                </a:solidFill>
              </a:rPr>
              <a:t>Периксинского</a:t>
            </a:r>
            <a:r>
              <a:rPr lang="ru-RU" dirty="0" smtClean="0">
                <a:solidFill>
                  <a:srgbClr val="FFC000"/>
                </a:solidFill>
              </a:rPr>
              <a:t> урочища и построили Драгунский полковой двор для лошадей кавалерийских частей Сибирского драгунского полка, длительное время квартировавшего в Тамбове. </a:t>
            </a:r>
          </a:p>
          <a:p>
            <a:pPr marL="0" indent="0" algn="just">
              <a:lnSpc>
                <a:spcPct val="110000"/>
              </a:lnSpc>
              <a:spcBef>
                <a:spcPts val="0"/>
              </a:spcBef>
              <a:buNone/>
            </a:pPr>
            <a:r>
              <a:rPr lang="ru-RU" dirty="0">
                <a:solidFill>
                  <a:srgbClr val="FFC000"/>
                </a:solidFill>
              </a:rPr>
              <a:t> </a:t>
            </a:r>
            <a:r>
              <a:rPr lang="ru-RU" dirty="0" smtClean="0">
                <a:solidFill>
                  <a:srgbClr val="FFC000"/>
                </a:solidFill>
              </a:rPr>
              <a:t>    По Большой Астраханской дороге издавна в  Тамбов с юга пригоняли табуны лошадей на продажу. </a:t>
            </a: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rcRect t="17830"/>
          <a:stretch>
            <a:fillRect/>
          </a:stretch>
        </p:blipFill>
        <p:spPr>
          <a:xfrm>
            <a:off x="2198788" y="3969027"/>
            <a:ext cx="3065164" cy="2564296"/>
          </a:xfrm>
          <a:prstGeom prst="rect">
            <a:avLst/>
          </a:prstGeom>
        </p:spPr>
      </p:pic>
      <p:pic>
        <p:nvPicPr>
          <p:cNvPr id="5" name="Рисунок 4" descr="484230-2f9b036de5ff0f6d438ed1f7b814c20e.jpg"/>
          <p:cNvPicPr>
            <a:picLocks noChangeAspect="1"/>
          </p:cNvPicPr>
          <p:nvPr/>
        </p:nvPicPr>
        <p:blipFill>
          <a:blip r:embed="rId3"/>
          <a:srcRect r="18348"/>
          <a:stretch>
            <a:fillRect/>
          </a:stretch>
        </p:blipFill>
        <p:spPr>
          <a:xfrm>
            <a:off x="6449393" y="729491"/>
            <a:ext cx="5430520" cy="3696735"/>
          </a:xfrm>
          <a:prstGeom prst="rect">
            <a:avLst/>
          </a:prstGeom>
        </p:spPr>
      </p:pic>
    </p:spTree>
    <p:extLst>
      <p:ext uri="{BB962C8B-B14F-4D97-AF65-F5344CB8AC3E}">
        <p14:creationId xmlns:p14="http://schemas.microsoft.com/office/powerpoint/2010/main" xmlns="" val="1018658312"/>
      </p:ext>
    </p:extLst>
  </p:cSld>
  <p:clrMapOvr>
    <a:masterClrMapping/>
  </p:clrMapOvr>
  <mc:AlternateContent xmlns:mc="http://schemas.openxmlformats.org/markup-compatibility/2006">
    <mc:Choice xmlns:p14="http://schemas.microsoft.com/office/powerpoint/2010/main" xmlns="" Requires="p14">
      <p:transition spd="slow" p14:dur="2000">
        <p:wheel spokes="1"/>
      </p:transition>
    </mc:Choice>
    <mc:Fallback>
      <p:transition spd="slow">
        <p:wheel spokes="1"/>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35564" y="291548"/>
            <a:ext cx="4215949" cy="2875722"/>
          </a:xfrm>
        </p:spPr>
        <p:txBody>
          <a:bodyPr>
            <a:normAutofit/>
          </a:bodyPr>
          <a:lstStyle/>
          <a:p>
            <a:pPr marL="0" indent="0" algn="just">
              <a:spcBef>
                <a:spcPts val="0"/>
              </a:spcBef>
              <a:buNone/>
            </a:pPr>
            <a:r>
              <a:rPr lang="ru-RU" dirty="0" smtClean="0">
                <a:solidFill>
                  <a:srgbClr val="FFC000"/>
                </a:solidFill>
              </a:rPr>
              <a:t>Вдоль Астраханской дороги располагались земли, принадлежавшие дворянам </a:t>
            </a:r>
            <a:r>
              <a:rPr lang="ru-RU" dirty="0" err="1" smtClean="0">
                <a:solidFill>
                  <a:srgbClr val="FFC000"/>
                </a:solidFill>
              </a:rPr>
              <a:t>Ахлебининым</a:t>
            </a:r>
            <a:r>
              <a:rPr lang="ru-RU" dirty="0" smtClean="0">
                <a:solidFill>
                  <a:srgbClr val="FFC000"/>
                </a:solidFill>
              </a:rPr>
              <a:t>,   Казанскому монастырю, а ближе к </a:t>
            </a:r>
            <a:r>
              <a:rPr lang="ru-RU" dirty="0" err="1" smtClean="0">
                <a:solidFill>
                  <a:srgbClr val="FFC000"/>
                </a:solidFill>
              </a:rPr>
              <a:t>Бокино</a:t>
            </a:r>
            <a:r>
              <a:rPr lang="ru-RU" dirty="0" smtClean="0">
                <a:solidFill>
                  <a:srgbClr val="FFC000"/>
                </a:solidFill>
              </a:rPr>
              <a:t> – однодворцам Полковой слободы, и государственные земли – «воеводские луга».</a:t>
            </a:r>
            <a:endParaRPr lang="ru-RU" dirty="0">
              <a:solidFill>
                <a:srgbClr val="FFC000"/>
              </a:solidFill>
            </a:endParaRPr>
          </a:p>
        </p:txBody>
      </p:sp>
      <p:pic>
        <p:nvPicPr>
          <p:cNvPr id="6146" name="Picture 2" descr="http://gifka.clan.su/_ph/7/2/797997248.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548669" y="121299"/>
            <a:ext cx="4668757" cy="2907941"/>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img-fotki.yandex.ru/get/3814/tatyan-me.1c/0_3600d_2afe113_L.jpg"/>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4525" y="3309751"/>
            <a:ext cx="7946710" cy="30437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72113124"/>
      </p:ext>
    </p:extLst>
  </p:cSld>
  <p:clrMapOvr>
    <a:masterClrMapping/>
  </p:clrMapOvr>
  <mc:AlternateContent xmlns:mc="http://schemas.openxmlformats.org/markup-compatibility/2006">
    <mc:Choice xmlns:p14="http://schemas.microsoft.com/office/powerpoint/2010/main" xmlns="" Requires="p14">
      <p:transition spd="slow" p14:dur="175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29878" y="1848679"/>
            <a:ext cx="8017565" cy="5009321"/>
          </a:xfrm>
        </p:spPr>
        <p:txBody>
          <a:bodyPr>
            <a:noAutofit/>
          </a:bodyPr>
          <a:lstStyle/>
          <a:p>
            <a:pPr marL="0" indent="0" algn="just">
              <a:spcBef>
                <a:spcPts val="0"/>
              </a:spcBef>
              <a:buNone/>
            </a:pPr>
            <a:r>
              <a:rPr lang="ru-RU" sz="2000" dirty="0" err="1" smtClean="0">
                <a:solidFill>
                  <a:srgbClr val="FFC000"/>
                </a:solidFill>
              </a:rPr>
              <a:t>Ахлебиновская</a:t>
            </a:r>
            <a:r>
              <a:rPr lang="ru-RU" sz="2000" dirty="0" smtClean="0">
                <a:solidFill>
                  <a:srgbClr val="FFC000"/>
                </a:solidFill>
              </a:rPr>
              <a:t> роща (Южный парк) самый старый парк города Тамбова. Парк находится в южной части города в районе </a:t>
            </a:r>
            <a:r>
              <a:rPr lang="ru-RU" sz="2000" dirty="0" err="1" smtClean="0">
                <a:solidFill>
                  <a:srgbClr val="FFC000"/>
                </a:solidFill>
              </a:rPr>
              <a:t>Пехотки</a:t>
            </a:r>
            <a:r>
              <a:rPr lang="ru-RU" sz="2000" dirty="0" smtClean="0">
                <a:solidFill>
                  <a:srgbClr val="FFC000"/>
                </a:solidFill>
              </a:rPr>
              <a:t> за путепроводом. Территория парка составляет 13 га. Парк представляет собой естественную рощу со смешанным хвойно-лиственным лесом. В парке насчитывается более 2500 деревьев, из которых более 700 лип. Также в парке произрастают лиственницы, каштаны, сосны, многочисленные кустарники. Особо примечательны могучие </a:t>
            </a:r>
            <a:r>
              <a:rPr lang="ru-RU" sz="2000" dirty="0" err="1" smtClean="0">
                <a:solidFill>
                  <a:srgbClr val="FFC000"/>
                </a:solidFill>
              </a:rPr>
              <a:t>ахлебиновские</a:t>
            </a:r>
            <a:r>
              <a:rPr lang="ru-RU" sz="2000" dirty="0" smtClean="0">
                <a:solidFill>
                  <a:srgbClr val="FFC000"/>
                </a:solidFill>
              </a:rPr>
              <a:t> дубы. Возраст многих из них превышает 300 лет. Через парк протекает малая тамбовская речка Жигалка. По берегу речки находятся несколько облагороженных родников. В разговорной речи Южный парк частенько называют </a:t>
            </a:r>
            <a:r>
              <a:rPr lang="ru-RU" sz="2000" dirty="0" err="1" smtClean="0">
                <a:solidFill>
                  <a:srgbClr val="FFC000"/>
                </a:solidFill>
              </a:rPr>
              <a:t>АхлЯбиновской</a:t>
            </a:r>
            <a:r>
              <a:rPr lang="ru-RU" sz="2000" dirty="0" smtClean="0">
                <a:solidFill>
                  <a:srgbClr val="FFC000"/>
                </a:solidFill>
              </a:rPr>
              <a:t> рощей через букву «Я» и приписывают основателю парка фамилию </a:t>
            </a:r>
            <a:r>
              <a:rPr lang="ru-RU" sz="2000" dirty="0" err="1" smtClean="0">
                <a:solidFill>
                  <a:srgbClr val="FFC000"/>
                </a:solidFill>
              </a:rPr>
              <a:t>Ахлябинов</a:t>
            </a:r>
            <a:r>
              <a:rPr lang="ru-RU" sz="2000" dirty="0" smtClean="0">
                <a:solidFill>
                  <a:srgbClr val="FFC000"/>
                </a:solidFill>
              </a:rPr>
              <a:t>, что является исторически недостоверным. Настоящей фамилией основателя парка была </a:t>
            </a:r>
            <a:r>
              <a:rPr lang="ru-RU" sz="2000" dirty="0" err="1" smtClean="0">
                <a:solidFill>
                  <a:srgbClr val="FFC000"/>
                </a:solidFill>
              </a:rPr>
              <a:t>Ахлебинин</a:t>
            </a:r>
            <a:r>
              <a:rPr lang="ru-RU" sz="2000" dirty="0" smtClean="0">
                <a:solidFill>
                  <a:srgbClr val="FFC000"/>
                </a:solidFill>
              </a:rPr>
              <a:t>.</a:t>
            </a:r>
          </a:p>
          <a:p>
            <a:pPr>
              <a:buNone/>
            </a:pPr>
            <a:endParaRPr lang="en-US" sz="2000" dirty="0">
              <a:solidFill>
                <a:srgbClr val="FFFF00"/>
              </a:solidFill>
            </a:endParaRPr>
          </a:p>
        </p:txBody>
      </p:sp>
      <p:sp>
        <p:nvSpPr>
          <p:cNvPr id="5" name="Прямоугольник 4"/>
          <p:cNvSpPr/>
          <p:nvPr/>
        </p:nvSpPr>
        <p:spPr>
          <a:xfrm>
            <a:off x="429630" y="435443"/>
            <a:ext cx="11177653" cy="1077218"/>
          </a:xfrm>
          <a:prstGeom prst="rect">
            <a:avLst/>
          </a:prstGeom>
          <a:noFill/>
        </p:spPr>
        <p:txBody>
          <a:bodyPr wrap="square">
            <a:spAutoFit/>
          </a:bodyPr>
          <a:lstStyle/>
          <a:p>
            <a:pPr algn="ctr"/>
            <a:r>
              <a:rPr lang="ru-RU" sz="3200" dirty="0">
                <a:solidFill>
                  <a:srgbClr val="FFC000"/>
                </a:solidFill>
              </a:rPr>
              <a:t>Из </a:t>
            </a:r>
            <a:r>
              <a:rPr lang="ru-RU" sz="3200" dirty="0" smtClean="0">
                <a:solidFill>
                  <a:srgbClr val="FFC000"/>
                </a:solidFill>
              </a:rPr>
              <a:t>истории усадьбы </a:t>
            </a:r>
            <a:r>
              <a:rPr lang="ru-RU" sz="3200" dirty="0" err="1" smtClean="0">
                <a:solidFill>
                  <a:srgbClr val="FFC000"/>
                </a:solidFill>
              </a:rPr>
              <a:t>Ахлебинных</a:t>
            </a:r>
            <a:endParaRPr lang="ru-RU" sz="3200" dirty="0" smtClean="0">
              <a:solidFill>
                <a:srgbClr val="FFC000"/>
              </a:solidFill>
            </a:endParaRPr>
          </a:p>
          <a:p>
            <a:pPr algn="ctr"/>
            <a:r>
              <a:rPr lang="ru-RU" sz="3200" dirty="0" err="1" smtClean="0">
                <a:solidFill>
                  <a:srgbClr val="FFC000"/>
                </a:solidFill>
              </a:rPr>
              <a:t>Ахлебиновская</a:t>
            </a:r>
            <a:r>
              <a:rPr lang="ru-RU" sz="3200" dirty="0" smtClean="0">
                <a:solidFill>
                  <a:srgbClr val="FFC000"/>
                </a:solidFill>
              </a:rPr>
              <a:t> роща (Южный парк)</a:t>
            </a:r>
            <a:endParaRPr lang="ru-RU" sz="3200" dirty="0">
              <a:solidFill>
                <a:srgbClr val="FFC000"/>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xmlns="" val="0"/>
              </a:ext>
            </a:extLst>
          </a:blip>
          <a:srcRect l="15614" r="18578"/>
          <a:stretch>
            <a:fillRect/>
          </a:stretch>
        </p:blipFill>
        <p:spPr>
          <a:xfrm>
            <a:off x="463825" y="2403917"/>
            <a:ext cx="3127514" cy="3173288"/>
          </a:xfrm>
          <a:prstGeom prst="rect">
            <a:avLst/>
          </a:prstGeom>
        </p:spPr>
      </p:pic>
    </p:spTree>
    <p:extLst>
      <p:ext uri="{BB962C8B-B14F-4D97-AF65-F5344CB8AC3E}">
        <p14:creationId xmlns:p14="http://schemas.microsoft.com/office/powerpoint/2010/main" xmlns="" val="2477995408"/>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5714" r="15172"/>
          <a:stretch/>
        </p:blipFill>
        <p:spPr>
          <a:xfrm>
            <a:off x="772549" y="2488934"/>
            <a:ext cx="4752303" cy="3346944"/>
          </a:xfrm>
          <a:prstGeom prst="rect">
            <a:avLst/>
          </a:prstGeom>
        </p:spPr>
      </p:pic>
      <p:sp>
        <p:nvSpPr>
          <p:cNvPr id="5" name="Прямоугольник 4"/>
          <p:cNvSpPr/>
          <p:nvPr/>
        </p:nvSpPr>
        <p:spPr>
          <a:xfrm>
            <a:off x="6156101" y="2567311"/>
            <a:ext cx="5602309" cy="3139321"/>
          </a:xfrm>
          <a:prstGeom prst="rect">
            <a:avLst/>
          </a:prstGeom>
        </p:spPr>
        <p:txBody>
          <a:bodyPr wrap="square">
            <a:spAutoFit/>
          </a:bodyPr>
          <a:lstStyle/>
          <a:p>
            <a:pPr algn="just"/>
            <a:r>
              <a:rPr lang="ru-RU" dirty="0">
                <a:solidFill>
                  <a:srgbClr val="FFC000"/>
                </a:solidFill>
              </a:rPr>
              <a:t>История парка насчитывает около трёх веков с момента своего основания. Ранее на месте парка находилась обширная усадьба господ </a:t>
            </a:r>
            <a:r>
              <a:rPr lang="ru-RU" dirty="0" err="1">
                <a:solidFill>
                  <a:srgbClr val="FFC000"/>
                </a:solidFill>
              </a:rPr>
              <a:t>Ахлебининых</a:t>
            </a:r>
            <a:r>
              <a:rPr lang="ru-RU" dirty="0">
                <a:solidFill>
                  <a:srgbClr val="FFC000"/>
                </a:solidFill>
              </a:rPr>
              <a:t>. По приказу хозяина на территории парка был вырыт большой пруд, который получил название </a:t>
            </a:r>
            <a:r>
              <a:rPr lang="ru-RU" dirty="0" err="1">
                <a:solidFill>
                  <a:srgbClr val="FFC000"/>
                </a:solidFill>
              </a:rPr>
              <a:t>Копонь</a:t>
            </a:r>
            <a:r>
              <a:rPr lang="ru-RU" dirty="0">
                <a:solidFill>
                  <a:srgbClr val="FFC000"/>
                </a:solidFill>
              </a:rPr>
              <a:t>. С историей усадьбы связано несколько легенд. Рассказывают о неимоверной жестокости хозяев усадьбы, поэтому жители стали бояться этого места. Усадьба стала приходить в запустение и разрушаться. Заилился и обмелел пруд.</a:t>
            </a:r>
          </a:p>
        </p:txBody>
      </p:sp>
      <p:sp>
        <p:nvSpPr>
          <p:cNvPr id="6" name="Прямоугольник 5"/>
          <p:cNvSpPr/>
          <p:nvPr/>
        </p:nvSpPr>
        <p:spPr>
          <a:xfrm>
            <a:off x="2001987" y="501133"/>
            <a:ext cx="8317670" cy="1938992"/>
          </a:xfrm>
          <a:prstGeom prst="rect">
            <a:avLst/>
          </a:prstGeom>
        </p:spPr>
        <p:txBody>
          <a:bodyPr wrap="square">
            <a:spAutoFit/>
          </a:bodyPr>
          <a:lstStyle/>
          <a:p>
            <a:pPr algn="ctr"/>
            <a:r>
              <a:rPr lang="ru-RU" sz="6000" dirty="0" smtClean="0">
                <a:solidFill>
                  <a:srgbClr val="FFFF00"/>
                </a:solidFill>
              </a:rPr>
              <a:t>Из истории усадьбы </a:t>
            </a:r>
            <a:r>
              <a:rPr lang="ru-RU" sz="6000" dirty="0" err="1" smtClean="0">
                <a:solidFill>
                  <a:srgbClr val="FFFF00"/>
                </a:solidFill>
              </a:rPr>
              <a:t>Ахлебининых</a:t>
            </a:r>
            <a:endParaRPr lang="ru-RU" sz="6000" dirty="0">
              <a:solidFill>
                <a:srgbClr val="FFFF00"/>
              </a:solidFill>
            </a:endParaRPr>
          </a:p>
        </p:txBody>
      </p:sp>
    </p:spTree>
    <p:extLst>
      <p:ext uri="{BB962C8B-B14F-4D97-AF65-F5344CB8AC3E}">
        <p14:creationId xmlns:p14="http://schemas.microsoft.com/office/powerpoint/2010/main" xmlns="" val="421428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24940" y="1512661"/>
            <a:ext cx="5882343" cy="5016928"/>
          </a:xfrm>
        </p:spPr>
        <p:txBody>
          <a:bodyPr>
            <a:noAutofit/>
          </a:bodyPr>
          <a:lstStyle/>
          <a:p>
            <a:pPr marL="0" indent="0" algn="just">
              <a:spcBef>
                <a:spcPts val="0"/>
              </a:spcBef>
              <a:buNone/>
            </a:pPr>
            <a:r>
              <a:rPr lang="ru-RU" sz="1800" dirty="0" smtClean="0">
                <a:solidFill>
                  <a:srgbClr val="FFC000"/>
                </a:solidFill>
              </a:rPr>
              <a:t>Новый этап в истории </a:t>
            </a:r>
            <a:r>
              <a:rPr lang="ru-RU" sz="1800" dirty="0" err="1" smtClean="0">
                <a:solidFill>
                  <a:srgbClr val="FFC000"/>
                </a:solidFill>
              </a:rPr>
              <a:t>Ахлебиновской</a:t>
            </a:r>
            <a:r>
              <a:rPr lang="ru-RU" sz="1800" dirty="0" smtClean="0">
                <a:solidFill>
                  <a:srgbClr val="FFC000"/>
                </a:solidFill>
              </a:rPr>
              <a:t> рощи наступил, когда в начале XIX века на её территории был образован городской парк отдыха. Были расчищены пешеходные дорожки, расставлены скамейки. По аллеям парка были установлены скульптуры, созданные по древнегреческим мотивам. Парк стал одним из любимых мест отдыха горожан старого Тамбова. К сожалению, при строительстве железной дороги Москва – Саратов в 1860-х годах значительная часть парка была уничтожена.</a:t>
            </a:r>
          </a:p>
          <a:p>
            <a:pPr marL="0" indent="0" algn="just">
              <a:spcBef>
                <a:spcPts val="0"/>
              </a:spcBef>
              <a:buNone/>
            </a:pPr>
            <a:r>
              <a:rPr lang="ru-RU" sz="1800" dirty="0" smtClean="0">
                <a:solidFill>
                  <a:srgbClr val="FFC000"/>
                </a:solidFill>
              </a:rPr>
              <a:t>В настоящее время у парка имеется ряд серьёзных проблем. Многочисленные родники засорены и заилены. Русло реки Жигалка нуждается в срочной расчистке. Из-за нарушения экологического баланса, многие деревья парка </a:t>
            </a:r>
            <a:r>
              <a:rPr lang="ru-RU" sz="1800" dirty="0" err="1" smtClean="0">
                <a:solidFill>
                  <a:srgbClr val="FFC000"/>
                </a:solidFill>
              </a:rPr>
              <a:t>суховершинят</a:t>
            </a:r>
            <a:r>
              <a:rPr lang="ru-RU" sz="1800" dirty="0" smtClean="0">
                <a:solidFill>
                  <a:srgbClr val="FFC000"/>
                </a:solidFill>
              </a:rPr>
              <a:t>. Парк нуждается в защите</a:t>
            </a:r>
            <a:r>
              <a:rPr lang="ru-RU" sz="1800" dirty="0" smtClean="0"/>
              <a:t>.</a:t>
            </a:r>
          </a:p>
          <a:p>
            <a:pPr marL="0" indent="0" algn="just">
              <a:spcBef>
                <a:spcPts val="0"/>
              </a:spcBef>
              <a:buNone/>
            </a:pPr>
            <a:endParaRPr lang="en-US" sz="2000" dirty="0">
              <a:solidFill>
                <a:srgbClr val="FFFF00"/>
              </a:solidFill>
            </a:endParaRPr>
          </a:p>
        </p:txBody>
      </p:sp>
      <p:sp>
        <p:nvSpPr>
          <p:cNvPr id="5" name="Прямоугольник 4"/>
          <p:cNvSpPr/>
          <p:nvPr/>
        </p:nvSpPr>
        <p:spPr>
          <a:xfrm>
            <a:off x="429630" y="435443"/>
            <a:ext cx="11177653" cy="1077218"/>
          </a:xfrm>
          <a:prstGeom prst="rect">
            <a:avLst/>
          </a:prstGeom>
          <a:noFill/>
        </p:spPr>
        <p:txBody>
          <a:bodyPr wrap="square">
            <a:spAutoFit/>
          </a:bodyPr>
          <a:lstStyle/>
          <a:p>
            <a:pPr algn="ctr"/>
            <a:r>
              <a:rPr lang="ru-RU" sz="3200" dirty="0">
                <a:solidFill>
                  <a:srgbClr val="FFFF00"/>
                </a:solidFill>
              </a:rPr>
              <a:t>Из </a:t>
            </a:r>
            <a:r>
              <a:rPr lang="ru-RU" sz="3200" dirty="0" smtClean="0">
                <a:solidFill>
                  <a:srgbClr val="FFFF00"/>
                </a:solidFill>
              </a:rPr>
              <a:t>истории усадьбы </a:t>
            </a:r>
            <a:r>
              <a:rPr lang="ru-RU" sz="3200" dirty="0" err="1" smtClean="0">
                <a:solidFill>
                  <a:srgbClr val="FFFF00"/>
                </a:solidFill>
              </a:rPr>
              <a:t>Ахлебинных</a:t>
            </a:r>
            <a:endParaRPr lang="ru-RU" sz="3200" dirty="0" smtClean="0">
              <a:solidFill>
                <a:srgbClr val="FFFF00"/>
              </a:solidFill>
            </a:endParaRPr>
          </a:p>
          <a:p>
            <a:pPr algn="ctr"/>
            <a:r>
              <a:rPr lang="ru-RU" sz="3200" dirty="0" err="1" smtClean="0">
                <a:solidFill>
                  <a:srgbClr val="FFFF00"/>
                </a:solidFill>
              </a:rPr>
              <a:t>Ахлебиновская</a:t>
            </a:r>
            <a:r>
              <a:rPr lang="ru-RU" sz="3200" dirty="0" smtClean="0">
                <a:solidFill>
                  <a:srgbClr val="FFFF00"/>
                </a:solidFill>
              </a:rPr>
              <a:t> роща (Южный парк)</a:t>
            </a:r>
            <a:endParaRPr lang="ru-RU" sz="3200" dirty="0">
              <a:solidFill>
                <a:srgbClr val="FFFF00"/>
              </a:solidFill>
            </a:endParaRPr>
          </a:p>
        </p:txBody>
      </p:sp>
      <p:pic>
        <p:nvPicPr>
          <p:cNvPr id="6" name="Рисунок 5" descr="akhlebinovskaya-roshcha_5c3892365c937.jpg"/>
          <p:cNvPicPr>
            <a:picLocks noChangeAspect="1"/>
          </p:cNvPicPr>
          <p:nvPr/>
        </p:nvPicPr>
        <p:blipFill>
          <a:blip r:embed="rId2"/>
          <a:srcRect r="14090"/>
          <a:stretch>
            <a:fillRect/>
          </a:stretch>
        </p:blipFill>
        <p:spPr>
          <a:xfrm>
            <a:off x="293205" y="2227192"/>
            <a:ext cx="5304326" cy="2835137"/>
          </a:xfrm>
          <a:prstGeom prst="rect">
            <a:avLst/>
          </a:prstGeom>
        </p:spPr>
      </p:pic>
    </p:spTree>
    <p:extLst>
      <p:ext uri="{BB962C8B-B14F-4D97-AF65-F5344CB8AC3E}">
        <p14:creationId xmlns:p14="http://schemas.microsoft.com/office/powerpoint/2010/main" xmlns="" val="2477995408"/>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8351</TotalTime>
  <Words>947</Words>
  <Application>Microsoft Office PowerPoint</Application>
  <PresentationFormat>Произвольный</PresentationFormat>
  <Paragraphs>40</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Базовая</vt:lpstr>
      <vt:lpstr> Улица Астраханская</vt:lpstr>
      <vt:lpstr>Слайд 2</vt:lpstr>
      <vt:lpstr>В XVIII веке Тамбов имел только одну улицу — Большую Астраханскую, расположенную вдоль дороги на Астрахань. Деревянные избы, крытые соломой и значительно реже — тесом и дранью, с крохотными «волоковыми» окнами, затянутыми бычьими пузырями, были расставлены без всякого плана и порядка. Избы не имели труб и топились «по-черному» </vt:lpstr>
      <vt:lpstr>Старая улица Астраханская </vt:lpstr>
      <vt:lpstr>Слайд 5</vt:lpstr>
      <vt:lpstr>Слайд 6</vt:lpstr>
      <vt:lpstr>Слайд 7</vt:lpstr>
      <vt:lpstr>Слайд 8</vt:lpstr>
      <vt:lpstr>Слайд 9</vt:lpstr>
      <vt:lpstr>Слайд 10</vt:lpstr>
      <vt:lpstr>Военный городок сегодня</vt:lpstr>
      <vt:lpstr>Слайд 12</vt:lpstr>
      <vt:lpstr>Храм в честь благоверного князя Александра Невского</vt:lpstr>
      <vt:lpstr>Средняя общеобразовательная школа № 30</vt:lpstr>
      <vt:lpstr>Подростковые клубы по месту жительства</vt:lpstr>
      <vt:lpstr>Слайд 16</vt:lpstr>
      <vt:lpstr>  Подготовила презентацию Гришина Дарья  СПАСИБО ЗА ВНИМАНИЕ! </vt:lpstr>
    </vt:vector>
  </TitlesOfParts>
  <Company>diakov.net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Улицы города Тамбова</dc:title>
  <dc:creator>Любовь Афанасьева</dc:creator>
  <cp:lastModifiedBy>лена порошина</cp:lastModifiedBy>
  <cp:revision>140</cp:revision>
  <dcterms:created xsi:type="dcterms:W3CDTF">2016-06-16T17:41:05Z</dcterms:created>
  <dcterms:modified xsi:type="dcterms:W3CDTF">2020-06-05T12:16:17Z</dcterms:modified>
</cp:coreProperties>
</file>