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1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41B0EE-6C58-429D-ABF9-D729C79260FA}" type="datetimeFigureOut">
              <a:rPr lang="ru-RU" smtClean="0"/>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135370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41B0EE-6C58-429D-ABF9-D729C79260FA}" type="datetimeFigureOut">
              <a:rPr lang="ru-RU" smtClean="0"/>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195182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41B0EE-6C58-429D-ABF9-D729C79260FA}" type="datetimeFigureOut">
              <a:rPr lang="ru-RU" smtClean="0"/>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30998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41B0EE-6C58-429D-ABF9-D729C79260FA}" type="datetimeFigureOut">
              <a:rPr lang="ru-RU" smtClean="0"/>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391799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41B0EE-6C58-429D-ABF9-D729C79260FA}" type="datetimeFigureOut">
              <a:rPr lang="ru-RU" smtClean="0"/>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81007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41B0EE-6C58-429D-ABF9-D729C79260FA}" type="datetimeFigureOut">
              <a:rPr lang="ru-RU" smtClean="0"/>
              <a:t>21.05.2020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187632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41B0EE-6C58-429D-ABF9-D729C79260FA}" type="datetimeFigureOut">
              <a:rPr lang="ru-RU" smtClean="0"/>
              <a:t>21.05.2020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215039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41B0EE-6C58-429D-ABF9-D729C79260FA}" type="datetimeFigureOut">
              <a:rPr lang="ru-RU" smtClean="0"/>
              <a:t>21.05.2020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365655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1B0EE-6C58-429D-ABF9-D729C79260FA}" type="datetimeFigureOut">
              <a:rPr lang="ru-RU" smtClean="0"/>
              <a:t>21.05.2020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3403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41B0EE-6C58-429D-ABF9-D729C79260FA}" type="datetimeFigureOut">
              <a:rPr lang="ru-RU" smtClean="0"/>
              <a:t>21.05.2020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327549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41B0EE-6C58-429D-ABF9-D729C79260FA}" type="datetimeFigureOut">
              <a:rPr lang="ru-RU" smtClean="0"/>
              <a:t>21.05.2020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1E9619-EA70-4533-949B-C171638A4262}" type="slidenum">
              <a:rPr lang="ru-RU" smtClean="0"/>
              <a:t>‹#›</a:t>
            </a:fld>
            <a:endParaRPr lang="ru-RU"/>
          </a:p>
        </p:txBody>
      </p:sp>
    </p:spTree>
    <p:extLst>
      <p:ext uri="{BB962C8B-B14F-4D97-AF65-F5344CB8AC3E}">
        <p14:creationId xmlns:p14="http://schemas.microsoft.com/office/powerpoint/2010/main" val="355745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1B0EE-6C58-429D-ABF9-D729C79260FA}" type="datetimeFigureOut">
              <a:rPr lang="ru-RU" smtClean="0"/>
              <a:t>21.05.2020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E9619-EA70-4533-949B-C171638A4262}" type="slidenum">
              <a:rPr lang="ru-RU" smtClean="0"/>
              <a:t>‹#›</a:t>
            </a:fld>
            <a:endParaRPr lang="ru-RU"/>
          </a:p>
        </p:txBody>
      </p:sp>
    </p:spTree>
    <p:extLst>
      <p:ext uri="{BB962C8B-B14F-4D97-AF65-F5344CB8AC3E}">
        <p14:creationId xmlns:p14="http://schemas.microsoft.com/office/powerpoint/2010/main" val="327925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v4.litres.ru/pub/c/cover/38626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2407"/>
            <a:ext cx="3456384" cy="5187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03849" y="-17253"/>
            <a:ext cx="8216623" cy="1569660"/>
          </a:xfrm>
          <a:prstGeom prst="rect">
            <a:avLst/>
          </a:prstGeom>
        </p:spPr>
        <p:txBody>
          <a:bodyPr wrap="square">
            <a:spAutoFit/>
          </a:bodyPr>
          <a:lstStyle/>
          <a:p>
            <a:r>
              <a:rPr lang="ru-RU" sz="3200" dirty="0" smtClean="0"/>
              <a:t>Трудности взросления в современной литературе</a:t>
            </a:r>
          </a:p>
          <a:p>
            <a:r>
              <a:rPr lang="ru-RU" sz="3200" dirty="0" smtClean="0"/>
              <a:t>Повесть Тамары Михеевой «Янка»</a:t>
            </a:r>
            <a:endParaRPr lang="ru-RU" sz="3200" dirty="0"/>
          </a:p>
        </p:txBody>
      </p:sp>
      <p:pic>
        <p:nvPicPr>
          <p:cNvPr id="1028" name="Picture 4" descr="https://media73.ru/upload/iblock/eaf/eaf00d864e8975a688f0fdb7be37ef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160" y="1916832"/>
            <a:ext cx="3672408" cy="3216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27984" y="5805244"/>
            <a:ext cx="4608512" cy="923330"/>
          </a:xfrm>
          <a:prstGeom prst="rect">
            <a:avLst/>
          </a:prstGeom>
        </p:spPr>
        <p:txBody>
          <a:bodyPr wrap="square">
            <a:spAutoFit/>
          </a:bodyPr>
          <a:lstStyle/>
          <a:p>
            <a:r>
              <a:rPr lang="ru-RU" i="1" dirty="0" smtClean="0"/>
              <a:t>Подготовила:</a:t>
            </a:r>
          </a:p>
          <a:p>
            <a:r>
              <a:rPr lang="ru-RU" i="1" dirty="0" err="1" smtClean="0"/>
              <a:t>пед.орг</a:t>
            </a:r>
            <a:r>
              <a:rPr lang="ru-RU" i="1" dirty="0" smtClean="0"/>
              <a:t> </a:t>
            </a:r>
            <a:r>
              <a:rPr lang="ru-RU" i="1" dirty="0" err="1" smtClean="0"/>
              <a:t>Печникова</a:t>
            </a:r>
            <a:r>
              <a:rPr lang="ru-RU" i="1" dirty="0" smtClean="0"/>
              <a:t> Людмила Александровна п/к «Радуга»</a:t>
            </a:r>
            <a:endParaRPr lang="ru-RU" i="1" dirty="0"/>
          </a:p>
        </p:txBody>
      </p:sp>
    </p:spTree>
    <p:extLst>
      <p:ext uri="{BB962C8B-B14F-4D97-AF65-F5344CB8AC3E}">
        <p14:creationId xmlns:p14="http://schemas.microsoft.com/office/powerpoint/2010/main" val="146620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4624"/>
            <a:ext cx="6997044" cy="584775"/>
          </a:xfrm>
          <a:prstGeom prst="rect">
            <a:avLst/>
          </a:prstGeom>
        </p:spPr>
        <p:txBody>
          <a:bodyPr wrap="none">
            <a:spAutoFit/>
          </a:bodyPr>
          <a:lstStyle/>
          <a:p>
            <a:r>
              <a:rPr lang="ru-RU" sz="3200" dirty="0" smtClean="0"/>
              <a:t>Биография и творчество писательницы</a:t>
            </a:r>
            <a:endParaRPr lang="ru-RU" sz="3200" dirty="0"/>
          </a:p>
        </p:txBody>
      </p:sp>
      <p:sp>
        <p:nvSpPr>
          <p:cNvPr id="5" name="Прямоугольник 4"/>
          <p:cNvSpPr/>
          <p:nvPr/>
        </p:nvSpPr>
        <p:spPr>
          <a:xfrm>
            <a:off x="3779912" y="836713"/>
            <a:ext cx="5364088" cy="5632311"/>
          </a:xfrm>
          <a:prstGeom prst="rect">
            <a:avLst/>
          </a:prstGeom>
        </p:spPr>
        <p:txBody>
          <a:bodyPr wrap="square">
            <a:spAutoFit/>
          </a:bodyPr>
          <a:lstStyle/>
          <a:p>
            <a:r>
              <a:rPr lang="ru-RU" dirty="0" smtClean="0"/>
              <a:t>Тамара Витальевна родилась 26 февраля 1979 года в Челябинской области. У нее есть сестра и младший брат. Мама будущей писательницы работала во Дворце культуры, и Тамара с младенчества присутствовала на репетициях. Эта атмосфера очень повлияла на творчество Михеевой.</a:t>
            </a:r>
          </a:p>
          <a:p>
            <a:r>
              <a:rPr lang="ru-RU" dirty="0" smtClean="0"/>
              <a:t>Девочка очень любила читать, а со временем поняла, что писать тоже очень интересно. Тамара написала свою первую сказку, когда ей исполнилось восемь лет, а в третьем классе придумала повесть, которая заняла сорок восемь тетрадных листов. </a:t>
            </a:r>
          </a:p>
          <a:p>
            <a:r>
              <a:rPr lang="ru-RU" dirty="0" smtClean="0"/>
              <a:t>В подростковом возрасте Михеева начала писать верлибры. В пятнадцать лет она поступила в Челябинский колледж культуры, где получила специальность «педагог – организатор досуга детей и подростков». В 2001 году Тамара Витальевна стала студенткой Литературного института имени </a:t>
            </a:r>
            <a:r>
              <a:rPr lang="ru-RU" dirty="0" err="1" smtClean="0"/>
              <a:t>Горького,во</a:t>
            </a:r>
            <a:r>
              <a:rPr lang="ru-RU" dirty="0" smtClean="0"/>
              <a:t> время учебы Михеева написала несколько повестей: «Две дороги – один путь», «Лысый остров», «Асино лето» и «Летние истории».</a:t>
            </a:r>
            <a:endParaRPr lang="ru-RU" dirty="0"/>
          </a:p>
        </p:txBody>
      </p:sp>
      <p:pic>
        <p:nvPicPr>
          <p:cNvPr id="2052" name="Picture 4" descr="https://st2.depositphotos.com/6283712/11596/v/950/depositphotos_115969986-stock-illustration-schoolgirl-with-a-mobile-phone.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22" r="20260"/>
          <a:stretch/>
        </p:blipFill>
        <p:spPr bwMode="auto">
          <a:xfrm>
            <a:off x="251709" y="3140968"/>
            <a:ext cx="3528203"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www.relook.ru/data/cache/2014jan/10/34/107424_47547nothumb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5452" b="20336"/>
          <a:stretch/>
        </p:blipFill>
        <p:spPr bwMode="auto">
          <a:xfrm>
            <a:off x="395536" y="629399"/>
            <a:ext cx="2448272" cy="2511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4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64088" y="980728"/>
            <a:ext cx="3779912" cy="4524315"/>
          </a:xfrm>
          <a:prstGeom prst="rect">
            <a:avLst/>
          </a:prstGeom>
        </p:spPr>
        <p:txBody>
          <a:bodyPr wrap="square">
            <a:spAutoFit/>
          </a:bodyPr>
          <a:lstStyle/>
          <a:p>
            <a:r>
              <a:rPr lang="ru-RU" dirty="0" smtClean="0"/>
              <a:t>Повести Тамары Витальевны легки и увлекательны. Ей достаточно всего нескольких точных фраз, чтобы создать узнаваемый образ. Маленькая, но такая отважная Ася («Асино лето»), не по годам взрослая первоклашка Дина («Легкие горы»), бунтующая Яна («Янка»), немного ранимый Сережа («Дети дельфинов»), доверчивый и открытый мальчишка по кличке Кабанчик («Доплыть до грота»)… Столь разных героев объединяет одно ― им нет и шестнадцати лет. И в каждом из них читатель-сверстник узнаёт себя или своих друзей.</a:t>
            </a:r>
            <a:endParaRPr lang="ru-RU" dirty="0"/>
          </a:p>
        </p:txBody>
      </p:sp>
      <p:sp>
        <p:nvSpPr>
          <p:cNvPr id="5" name="Прямоугольник 4"/>
          <p:cNvSpPr/>
          <p:nvPr/>
        </p:nvSpPr>
        <p:spPr>
          <a:xfrm>
            <a:off x="2267744" y="0"/>
            <a:ext cx="3456384" cy="584775"/>
          </a:xfrm>
          <a:prstGeom prst="rect">
            <a:avLst/>
          </a:prstGeom>
        </p:spPr>
        <p:txBody>
          <a:bodyPr wrap="square">
            <a:spAutoFit/>
          </a:bodyPr>
          <a:lstStyle/>
          <a:p>
            <a:r>
              <a:rPr lang="ru-RU" sz="3200" dirty="0" smtClean="0"/>
              <a:t>Повести и герои</a:t>
            </a:r>
            <a:endParaRPr lang="ru-RU" sz="3200" dirty="0"/>
          </a:p>
        </p:txBody>
      </p:sp>
      <p:pic>
        <p:nvPicPr>
          <p:cNvPr id="3074" name="Picture 2" descr="https://thumbs.dreamstime.com/b/%D1%8D%D1%81%D0%BA%D0%B8%D0%B7-%D0%B4%D1%80%D1%83%D0%B7%D0%B5%D0%B9-%D1%81%D1%82%D1%83%D0%B4%D0%B5%D0%BD%D1%82%D0%BE%D0%B2-%D0%B8%D0%B4%D1%8F-%D0%B2%D0%BD%D0%B8%D0%B7-%D0%BF%D0%BE-%D1%83%D0%BB%D0%B8%D1%86%D0%B5-%D1%87%D0%B5%D1%80%D1%82%D0%B5%D0%B6-%D1%80%D1%83%D0%BA%D0%B8-%D0%BF%D1%80%D0%B5%D0%B4%D0%BD%D0%B0%D0%B7%D0%BD%D0%B0%D1%87%D0%B5%D0%BD%D0%BD%D1%8B%D1%85-152753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81" y="1556792"/>
            <a:ext cx="5104364"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18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8024" y="764704"/>
            <a:ext cx="4104456" cy="5355312"/>
          </a:xfrm>
          <a:prstGeom prst="rect">
            <a:avLst/>
          </a:prstGeom>
        </p:spPr>
        <p:txBody>
          <a:bodyPr wrap="square">
            <a:spAutoFit/>
          </a:bodyPr>
          <a:lstStyle/>
          <a:p>
            <a:r>
              <a:rPr lang="ru-RU" dirty="0" smtClean="0"/>
              <a:t>Пятнадцатилетняя девочка Янка перебирается в Крым с мамой и младшим братом </a:t>
            </a:r>
            <a:r>
              <a:rPr lang="ru-RU" dirty="0" err="1" smtClean="0"/>
              <a:t>Ростиком</a:t>
            </a:r>
            <a:r>
              <a:rPr lang="ru-RU" dirty="0" smtClean="0"/>
              <a:t>.                                                                 Переезд вынужденный: родители Янки расстались, и мама, взяв с собой детей, уезжает к своим родителям.                                Янка и её брат всегда отдыхали здесь летом, так что место для них не новое и не чужое. Но то был отдых! А теперь всё по-другому.                                                                              Маме приходится обеспечивать детей, и она постоянно пропадает на работе. Янка и её брат предоставлены сами себе.                                                                        Девушке хочется иметь карманные деньги, и она устраивается уборщицей. Это вызывает уважение, она не боится грязной работы, убирая из зрительного зала кинотеатра всякий мусор.</a:t>
            </a:r>
            <a:endParaRPr lang="ru-RU" dirty="0"/>
          </a:p>
        </p:txBody>
      </p:sp>
      <p:sp>
        <p:nvSpPr>
          <p:cNvPr id="5" name="Прямоугольник 4"/>
          <p:cNvSpPr/>
          <p:nvPr/>
        </p:nvSpPr>
        <p:spPr>
          <a:xfrm>
            <a:off x="1691680" y="116632"/>
            <a:ext cx="5544616" cy="584775"/>
          </a:xfrm>
          <a:prstGeom prst="rect">
            <a:avLst/>
          </a:prstGeom>
        </p:spPr>
        <p:txBody>
          <a:bodyPr wrap="square">
            <a:spAutoFit/>
          </a:bodyPr>
          <a:lstStyle/>
          <a:p>
            <a:r>
              <a:rPr lang="ru-RU" sz="3200" dirty="0" smtClean="0"/>
              <a:t>Героиня повести «Янка»</a:t>
            </a:r>
            <a:endParaRPr lang="ru-RU" sz="3200" dirty="0"/>
          </a:p>
        </p:txBody>
      </p:sp>
      <p:pic>
        <p:nvPicPr>
          <p:cNvPr id="6" name="Рисунок 5" descr="https://www.ejin.ru/wp-content/uploads/2018/10/girl.png"/>
          <p:cNvPicPr/>
          <p:nvPr/>
        </p:nvPicPr>
        <p:blipFill rotWithShape="1">
          <a:blip r:embed="rId2">
            <a:extLst>
              <a:ext uri="{28A0092B-C50C-407E-A947-70E740481C1C}">
                <a14:useLocalDpi xmlns:a14="http://schemas.microsoft.com/office/drawing/2010/main" val="0"/>
              </a:ext>
            </a:extLst>
          </a:blip>
          <a:srcRect l="6232" t="-505" r="20106"/>
          <a:stretch/>
        </p:blipFill>
        <p:spPr bwMode="auto">
          <a:xfrm>
            <a:off x="611560" y="1268760"/>
            <a:ext cx="3568065" cy="344170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28381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188640"/>
            <a:ext cx="5184575" cy="584775"/>
          </a:xfrm>
          <a:prstGeom prst="rect">
            <a:avLst/>
          </a:prstGeom>
        </p:spPr>
        <p:txBody>
          <a:bodyPr wrap="square">
            <a:spAutoFit/>
          </a:bodyPr>
          <a:lstStyle/>
          <a:p>
            <a:r>
              <a:rPr lang="ru-RU" sz="3200" dirty="0" smtClean="0"/>
              <a:t>"Трудный возраст" Янки</a:t>
            </a:r>
            <a:endParaRPr lang="ru-RU" sz="3200" dirty="0"/>
          </a:p>
        </p:txBody>
      </p:sp>
      <p:sp>
        <p:nvSpPr>
          <p:cNvPr id="5" name="Прямоугольник 4"/>
          <p:cNvSpPr/>
          <p:nvPr/>
        </p:nvSpPr>
        <p:spPr>
          <a:xfrm>
            <a:off x="5508104" y="980728"/>
            <a:ext cx="3528392" cy="4801314"/>
          </a:xfrm>
          <a:prstGeom prst="rect">
            <a:avLst/>
          </a:prstGeom>
        </p:spPr>
        <p:txBody>
          <a:bodyPr wrap="square">
            <a:spAutoFit/>
          </a:bodyPr>
          <a:lstStyle/>
          <a:p>
            <a:r>
              <a:rPr lang="ru-RU" dirty="0" smtClean="0"/>
              <a:t>Главная героиня вызывает симпатию. Она бывает доброй, сопереживающей , любит своего младшего братишку , по-своему жалеет мать.</a:t>
            </a:r>
          </a:p>
          <a:p>
            <a:r>
              <a:rPr lang="ru-RU" dirty="0" smtClean="0"/>
              <a:t>Янка-подросток, у нее "трудный возраст". Как и многие её ровесники , она эгоцентрична.</a:t>
            </a:r>
          </a:p>
          <a:p>
            <a:r>
              <a:rPr lang="ru-RU" dirty="0" smtClean="0"/>
              <a:t> Но это не оправдывает некоторые её поступки. Нельзя так пренебрегать чувствами близких тебе людей, совершать бездумные импульсивные поступки. Вот момент, когда Янка "на слабо" залезает в штаны местному хамоватому ловеласу, совсем её не красит. </a:t>
            </a:r>
            <a:endParaRPr lang="ru-RU" dirty="0"/>
          </a:p>
        </p:txBody>
      </p:sp>
      <p:pic>
        <p:nvPicPr>
          <p:cNvPr id="6" name="Рисунок 5" descr="https://i.pinimg.com/736x/43/3c/d2/433cd2e90af88f7038603badb47b79ce--person-drawings-sketch-drawing-sketches.jpg"/>
          <p:cNvPicPr/>
          <p:nvPr/>
        </p:nvPicPr>
        <p:blipFill rotWithShape="1">
          <a:blip r:embed="rId2" cstate="print">
            <a:extLst>
              <a:ext uri="{28A0092B-C50C-407E-A947-70E740481C1C}">
                <a14:useLocalDpi xmlns:a14="http://schemas.microsoft.com/office/drawing/2010/main" val="0"/>
              </a:ext>
            </a:extLst>
          </a:blip>
          <a:srcRect l="3258" t="1" r="12030" b="-1003"/>
          <a:stretch/>
        </p:blipFill>
        <p:spPr bwMode="auto">
          <a:xfrm>
            <a:off x="323528" y="975377"/>
            <a:ext cx="2502797" cy="2899926"/>
          </a:xfrm>
          <a:prstGeom prst="rect">
            <a:avLst/>
          </a:prstGeom>
          <a:ln>
            <a:noFill/>
          </a:ln>
          <a:effectLst>
            <a:softEdge rad="112500"/>
          </a:effectLst>
          <a:extLst>
            <a:ext uri="{53640926-AAD7-44D8-BBD7-CCE9431645EC}">
              <a14:shadowObscured xmlns:a14="http://schemas.microsoft.com/office/drawing/2010/main"/>
            </a:ext>
          </a:extLst>
        </p:spPr>
      </p:pic>
      <p:pic>
        <p:nvPicPr>
          <p:cNvPr id="8" name="Рисунок 7" descr="http://nevsepic.com.ua/uploads/posts/2011-10/1319390560_www.nevsepic.com.ua-inflight.jpg"/>
          <p:cNvPicPr/>
          <p:nvPr/>
        </p:nvPicPr>
        <p:blipFill rotWithShape="1">
          <a:blip r:embed="rId3">
            <a:extLst>
              <a:ext uri="{28A0092B-C50C-407E-A947-70E740481C1C}">
                <a14:useLocalDpi xmlns:a14="http://schemas.microsoft.com/office/drawing/2010/main" val="0"/>
              </a:ext>
            </a:extLst>
          </a:blip>
          <a:srcRect l="6238" t="2684" b="25503"/>
          <a:stretch/>
        </p:blipFill>
        <p:spPr bwMode="auto">
          <a:xfrm>
            <a:off x="2376247" y="3789040"/>
            <a:ext cx="3083183" cy="294323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72431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260648"/>
            <a:ext cx="8064896" cy="584775"/>
          </a:xfrm>
          <a:prstGeom prst="rect">
            <a:avLst/>
          </a:prstGeom>
        </p:spPr>
        <p:txBody>
          <a:bodyPr wrap="square">
            <a:spAutoFit/>
          </a:bodyPr>
          <a:lstStyle/>
          <a:p>
            <a:r>
              <a:rPr lang="ru-RU" sz="3200" dirty="0" smtClean="0"/>
              <a:t>Окружение Янки и жизненные проблемы</a:t>
            </a:r>
            <a:endParaRPr lang="ru-RU" sz="3200" dirty="0"/>
          </a:p>
        </p:txBody>
      </p:sp>
      <p:sp>
        <p:nvSpPr>
          <p:cNvPr id="5" name="Прямоугольник 4"/>
          <p:cNvSpPr/>
          <p:nvPr/>
        </p:nvSpPr>
        <p:spPr>
          <a:xfrm>
            <a:off x="5652120" y="1124744"/>
            <a:ext cx="3384376" cy="5355312"/>
          </a:xfrm>
          <a:prstGeom prst="rect">
            <a:avLst/>
          </a:prstGeom>
        </p:spPr>
        <p:txBody>
          <a:bodyPr wrap="square">
            <a:spAutoFit/>
          </a:bodyPr>
          <a:lstStyle/>
          <a:p>
            <a:r>
              <a:rPr lang="ru-RU" dirty="0" smtClean="0"/>
              <a:t>Окружение Янки - её друзья, знакомые, родственники. У каждого свой характер, свой образ, своя история.                                                                                                                                                                         </a:t>
            </a:r>
          </a:p>
          <a:p>
            <a:r>
              <a:rPr lang="ru-RU" dirty="0" smtClean="0"/>
              <a:t>В своей повести Михеева затрагивает очень много тем жизни подростков : тут и влюблённость во взрослого мужчину, и злость Янки на оставившего семью отца, и дружба с влюблённым одноклассником. Ещё так же смерть, пьянство, нежелательная беременность, преступление, совершенное по глупости. Много чего происходит в окружении, и Янка  об этом размышляет, переживает.</a:t>
            </a:r>
            <a:endParaRPr lang="ru-RU" dirty="0"/>
          </a:p>
        </p:txBody>
      </p:sp>
      <p:pic>
        <p:nvPicPr>
          <p:cNvPr id="6" name="Рисунок 5" descr="https://yt3.ggpht.com/a/AGF-l7_77716bI_J828LpL5Qjtr5xDvdmxaKvhSWVw=s900-c-k-c0xffffffff-no-rj-mo"/>
          <p:cNvPicPr/>
          <p:nvPr/>
        </p:nvPicPr>
        <p:blipFill rotWithShape="1">
          <a:blip r:embed="rId2">
            <a:extLst>
              <a:ext uri="{28A0092B-C50C-407E-A947-70E740481C1C}">
                <a14:useLocalDpi xmlns:a14="http://schemas.microsoft.com/office/drawing/2010/main" val="0"/>
              </a:ext>
            </a:extLst>
          </a:blip>
          <a:srcRect l="13648" t="2722"/>
          <a:stretch/>
        </p:blipFill>
        <p:spPr bwMode="auto">
          <a:xfrm>
            <a:off x="49297" y="980728"/>
            <a:ext cx="3582811" cy="4036151"/>
          </a:xfrm>
          <a:prstGeom prst="rect">
            <a:avLst/>
          </a:prstGeom>
          <a:ln>
            <a:noFill/>
          </a:ln>
          <a:effectLst>
            <a:softEdge rad="112500"/>
          </a:effectLst>
        </p:spPr>
      </p:pic>
      <p:pic>
        <p:nvPicPr>
          <p:cNvPr id="5122" name="Picture 2" descr="https://avatars.mds.yandex.net/get-pdb/1816426/ca34ebf7-b199-46a5-bacc-804a3d2f72da/s1200"/>
          <p:cNvPicPr>
            <a:picLocks noChangeAspect="1" noChangeArrowheads="1"/>
          </p:cNvPicPr>
          <p:nvPr/>
        </p:nvPicPr>
        <p:blipFill rotWithShape="1">
          <a:blip r:embed="rId3">
            <a:extLst>
              <a:ext uri="{28A0092B-C50C-407E-A947-70E740481C1C}">
                <a14:useLocalDpi xmlns:a14="http://schemas.microsoft.com/office/drawing/2010/main" val="0"/>
              </a:ext>
            </a:extLst>
          </a:blip>
          <a:srcRect l="8795" r="19325"/>
          <a:stretch/>
        </p:blipFill>
        <p:spPr bwMode="auto">
          <a:xfrm>
            <a:off x="3632108" y="2132856"/>
            <a:ext cx="1723292" cy="4260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7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8024" y="1052734"/>
            <a:ext cx="3672408" cy="4524315"/>
          </a:xfrm>
          <a:prstGeom prst="rect">
            <a:avLst/>
          </a:prstGeom>
        </p:spPr>
        <p:txBody>
          <a:bodyPr wrap="square">
            <a:spAutoFit/>
          </a:bodyPr>
          <a:lstStyle/>
          <a:p>
            <a:r>
              <a:rPr lang="ru-RU" dirty="0" smtClean="0"/>
              <a:t>А вот самую большую проблему в жизни героев повести Тамара Михеева видит в алкоголе. И все несчастья от него.</a:t>
            </a:r>
          </a:p>
          <a:p>
            <a:r>
              <a:rPr lang="ru-RU" dirty="0" smtClean="0"/>
              <a:t>В Крыму спиртное постоянно присутствует везде. Каждый день выпивает дед Янки, а в пятницу - и не "по чуть-чуть", причем бабушка деда оправдывает. Пьяным тонет отец влюблённого одноклассника Янки. Молодёжь регулярно собирается в кафе, пьют, ведут себя развязано. «Правда жизни" про то, что некоторые подростки в 14-15 лет, порой, творят такое печальна. </a:t>
            </a:r>
            <a:endParaRPr lang="ru-RU" dirty="0"/>
          </a:p>
        </p:txBody>
      </p:sp>
      <p:pic>
        <p:nvPicPr>
          <p:cNvPr id="6146" name="Picture 2" descr="https://thumbs.dreamstime.com/b/%D0%BA%D0%BE%D1%84%D0%B5-%D0%B4%D0%B5%D0%B2%D0%BE%D1%87%D0%BA%D0%B0-%D0%BF%D0%BE%D0%B4%D1%80%D0%BE%D1%81%D1%82%D0%BA%D0%B0-%D0%B2%D1%8B%D0%BF%D0%B8%D0%B2%D0%B0%D1%8F-%D0%B2-%D0%BD%D0%B0-%D0%BE%D1%82%D0%BA%D1%80%D1%8B%D1%82%D0%BE%D0%BC-%D0%B2%D0%BE%D0%B7%D0%B4%D1%83%D1%85%D0%B5-%D0%BA%D0%B0%D1%84%D0%B5-%D1%8D%D1%81%D0%BA%D0%B8%D0%B7-%D1%87%D0%B0%D1%8F-142075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36" y="1988840"/>
            <a:ext cx="3536709" cy="3280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188640"/>
            <a:ext cx="8280920" cy="584775"/>
          </a:xfrm>
          <a:prstGeom prst="rect">
            <a:avLst/>
          </a:prstGeom>
        </p:spPr>
        <p:txBody>
          <a:bodyPr wrap="square">
            <a:spAutoFit/>
          </a:bodyPr>
          <a:lstStyle/>
          <a:p>
            <a:r>
              <a:rPr lang="ru-RU" sz="3200" dirty="0" smtClean="0"/>
              <a:t>Алкоголь - проблема современного общества</a:t>
            </a:r>
            <a:endParaRPr lang="ru-RU" sz="3200" dirty="0"/>
          </a:p>
        </p:txBody>
      </p:sp>
    </p:spTree>
    <p:extLst>
      <p:ext uri="{BB962C8B-B14F-4D97-AF65-F5344CB8AC3E}">
        <p14:creationId xmlns:p14="http://schemas.microsoft.com/office/powerpoint/2010/main" val="2897290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8024" y="1268759"/>
            <a:ext cx="3816424" cy="4524315"/>
          </a:xfrm>
          <a:prstGeom prst="rect">
            <a:avLst/>
          </a:prstGeom>
        </p:spPr>
        <p:txBody>
          <a:bodyPr wrap="square">
            <a:spAutoFit/>
          </a:bodyPr>
          <a:lstStyle/>
          <a:p>
            <a:r>
              <a:rPr lang="ru-RU" dirty="0" smtClean="0"/>
              <a:t>В повести так много острых неоднозначных тем. Дети взрослеют, не слышат старших. Взрослые в своих проблемах и заботах не замечают, что дети уже сталкиваются со  взрослыми проблемами и им нужна помощь.  После чтения   можно обсудить с друзьями, родителями действия и поступки героев книги, поделиться своим мнением. </a:t>
            </a:r>
          </a:p>
          <a:p>
            <a:r>
              <a:rPr lang="ru-RU" dirty="0" smtClean="0"/>
              <a:t>Советую познакомиться с повестью современной писательницы, думаю, эта книга займет почетное место на полочке "ОБЯЗАТЕЛЬНО ПРОЧИТАТЬ". </a:t>
            </a:r>
            <a:endParaRPr lang="ru-RU" dirty="0"/>
          </a:p>
        </p:txBody>
      </p:sp>
      <p:pic>
        <p:nvPicPr>
          <p:cNvPr id="5" name="Рисунок 4" descr="https://thumbs.dreamstime.com/b/%D0%B4%D0%B5%D0%B2%D1%83%D1%88%D0%BA%D0%B0-%D0%BD%D0%B0-%D1%81%D1%82%D0%B5%D0%BD-%D0%B5-%D0%BF%D0%B0%D1%80%D0%BA%D0%B0-50603999.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01461"/>
            <a:ext cx="4032448" cy="4290572"/>
          </a:xfrm>
          <a:prstGeom prst="rect">
            <a:avLst/>
          </a:prstGeom>
          <a:ln>
            <a:noFill/>
          </a:ln>
          <a:effectLst>
            <a:softEdge rad="112500"/>
          </a:effectLst>
        </p:spPr>
      </p:pic>
      <p:sp>
        <p:nvSpPr>
          <p:cNvPr id="6" name="Прямоугольник 5"/>
          <p:cNvSpPr/>
          <p:nvPr/>
        </p:nvSpPr>
        <p:spPr>
          <a:xfrm>
            <a:off x="1691680" y="260648"/>
            <a:ext cx="4896543" cy="584775"/>
          </a:xfrm>
          <a:prstGeom prst="rect">
            <a:avLst/>
          </a:prstGeom>
        </p:spPr>
        <p:txBody>
          <a:bodyPr wrap="square">
            <a:spAutoFit/>
          </a:bodyPr>
          <a:lstStyle/>
          <a:p>
            <a:r>
              <a:rPr lang="ru-RU" sz="3200" dirty="0" smtClean="0"/>
              <a:t>ОБЯЗАТЕЛЬНО ПРОЧИТАТЬ</a:t>
            </a:r>
            <a:endParaRPr lang="ru-RU" sz="3200" dirty="0"/>
          </a:p>
        </p:txBody>
      </p:sp>
    </p:spTree>
    <p:extLst>
      <p:ext uri="{BB962C8B-B14F-4D97-AF65-F5344CB8AC3E}">
        <p14:creationId xmlns:p14="http://schemas.microsoft.com/office/powerpoint/2010/main" val="366092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727</Words>
  <Application>Microsoft Office PowerPoint</Application>
  <PresentationFormat>Экран (4:3)</PresentationFormat>
  <Paragraphs>25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Георгий</dc:creator>
  <cp:lastModifiedBy>Центр</cp:lastModifiedBy>
  <cp:revision>18</cp:revision>
  <dcterms:created xsi:type="dcterms:W3CDTF">2020-04-24T07:37:38Z</dcterms:created>
  <dcterms:modified xsi:type="dcterms:W3CDTF">2020-05-21T10:32:25Z</dcterms:modified>
</cp:coreProperties>
</file>