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9" r:id="rId3"/>
    <p:sldId id="259" r:id="rId4"/>
    <p:sldId id="270" r:id="rId5"/>
    <p:sldId id="292" r:id="rId6"/>
    <p:sldId id="260" r:id="rId7"/>
    <p:sldId id="279" r:id="rId8"/>
    <p:sldId id="283" r:id="rId9"/>
    <p:sldId id="284" r:id="rId10"/>
    <p:sldId id="280" r:id="rId11"/>
    <p:sldId id="261" r:id="rId12"/>
    <p:sldId id="263" r:id="rId13"/>
    <p:sldId id="273" r:id="rId14"/>
    <p:sldId id="288" r:id="rId15"/>
    <p:sldId id="289" r:id="rId16"/>
    <p:sldId id="290" r:id="rId17"/>
    <p:sldId id="291" r:id="rId18"/>
    <p:sldId id="286" r:id="rId19"/>
    <p:sldId id="267" r:id="rId20"/>
    <p:sldId id="26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DE056A1-9AE3-4FF5-8A15-748358E09F60}">
          <p14:sldIdLst>
            <p14:sldId id="256"/>
            <p14:sldId id="269"/>
            <p14:sldId id="259"/>
            <p14:sldId id="270"/>
            <p14:sldId id="292"/>
            <p14:sldId id="260"/>
            <p14:sldId id="279"/>
            <p14:sldId id="283"/>
            <p14:sldId id="284"/>
            <p14:sldId id="280"/>
            <p14:sldId id="261"/>
            <p14:sldId id="263"/>
            <p14:sldId id="273"/>
            <p14:sldId id="288"/>
            <p14:sldId id="289"/>
            <p14:sldId id="290"/>
            <p14:sldId id="291"/>
            <p14:sldId id="286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6022"/>
    <a:srgbClr val="FFB44D"/>
    <a:srgbClr val="B76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>
        <p:scale>
          <a:sx n="65" d="100"/>
          <a:sy n="65" d="100"/>
        </p:scale>
        <p:origin x="-1301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E5EC0-269E-49DF-A487-02FBADF2FF2F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A823-6C81-4D04-B906-287750ABF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F756E-B0D2-4C22-AEA2-A00B68043332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7DB7-BEE9-4A72-88EC-946CE1DA1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BE73-8790-4F32-917F-216F3D21F1E8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B7130-F270-44DE-A974-8BA4FAEAE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CDDB0-2881-4F1C-AAA3-985F23A3C5C5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D1B57-47C5-4183-A40C-C1EF1D4BE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316D-EC7B-4466-A441-20906B8B148E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D888-E225-4B73-A958-352E88BBD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57A4-0166-4727-8BE6-E49871709546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E1279-A229-474A-8E1B-4F084EDD2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56AB-EA51-4E28-A897-EF5A9054AAB4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73C07-A24A-447B-A805-153BD507C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787C7-4E05-4FB7-B949-DF288247FF74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A544C-8999-4BA9-B0CF-E31974D68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54D2-E4E6-4870-AB79-6E0EC48510C5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722E8-74C1-4D90-A9F8-7A85A666F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B5EEE-B1C7-4F52-AE93-9A02A333B414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6971-5BC6-4B90-B6F5-1D359D8C9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A225-5665-4A67-8319-FDC9CF03146E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12C5C-4AA7-473B-A877-B4B97FB44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FFB44D">
                <a:alpha val="50980"/>
              </a:srgbClr>
            </a:gs>
            <a:gs pos="35000">
              <a:srgbClr val="FFBB00"/>
            </a:gs>
            <a:gs pos="0">
              <a:srgbClr val="FFF200"/>
            </a:gs>
            <a:gs pos="14000">
              <a:srgbClr val="FFC000"/>
            </a:gs>
            <a:gs pos="100000">
              <a:schemeClr val="accent4">
                <a:lumMod val="60000"/>
                <a:lumOff val="40000"/>
              </a:schemeClr>
            </a:gs>
            <a:gs pos="100000">
              <a:srgbClr val="4D0808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3B134A-D416-4681-B141-F7F5B363B8B3}" type="datetimeFigureOut">
              <a:rPr lang="ru-RU"/>
              <a:pPr>
                <a:defRPr/>
              </a:pPr>
              <a:t>09.04.2020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E7690A-C57B-49CF-AB5D-DE68B7FB6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29" r:id="rId10"/>
    <p:sldLayoutId id="21474837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t&amp;rct=j&amp;q=&amp;esrc=s&amp;source=web&amp;cd=4&amp;ved=0ahUKEwjn6tir6MHSAhXGJ5oKHRhmAEwQFggpMAM&amp;url=http://www.zavuch.ru/methodlib/248/88930/&amp;usg=AFQjCNHT-MK0mnZWDNoxdXadQY9-vSi1cA&amp;bvm=bv.148747831,d.bGs" TargetMode="External"/><Relationship Id="rId2" Type="http://schemas.openxmlformats.org/officeDocument/2006/relationships/hyperlink" Target="https://www.google.ru/url?sa=t&amp;rct=j&amp;q=&amp;esrc=s&amp;source=web&amp;cd=16&amp;ved=0ahUKEwiers3ouIzSAhXIC5oKHZjcBEkQFghlMA8&amp;url=http://www.7ya.ru/article/Applikaciya-solomoj/&amp;usg=AFQjCNExG8DjOjeaL8_6OgEqXEgchHVF2Q&amp;bvm=bv.146786187,d.bG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s01.metod-kopilka.ru/uploads/files/4/applikaciya-solomkoy.ppt" TargetMode="External"/><Relationship Id="rId5" Type="http://schemas.openxmlformats.org/officeDocument/2006/relationships/hyperlink" Target="http://gov.cap.ru/HOME/71/obrazov/rddt/rddt/DswMedia/rabotasolomoy.doc" TargetMode="External"/><Relationship Id="rId4" Type="http://schemas.openxmlformats.org/officeDocument/2006/relationships/hyperlink" Target="http://www.zavuch.ru/methodlib/248/8893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Рабочий стол\соломк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/>
          <p:cNvSpPr>
            <a:spLocks noGrp="1"/>
          </p:cNvSpPr>
          <p:nvPr>
            <p:ph type="ctrTitle"/>
          </p:nvPr>
        </p:nvSpPr>
        <p:spPr bwMode="auto">
          <a:xfrm>
            <a:off x="250825" y="1052736"/>
            <a:ext cx="8642350" cy="2664296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6000" i="1" cap="none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«Золотая соломка»</a:t>
            </a:r>
            <a:br>
              <a:rPr lang="ru-RU" sz="6000" i="1" cap="none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i="1" cap="none" dirty="0" smtClean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теоретический блок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933056"/>
            <a:ext cx="6192688" cy="2484276"/>
          </a:xfrm>
          <a:ln w="38100"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Педагог: Воропаева Дина Владимировна</a:t>
            </a:r>
            <a:endParaRPr lang="en-US" sz="2000" dirty="0" smtClean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dirty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 dirty="0">
              <a:ln w="1016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                   </a:t>
            </a:r>
            <a:r>
              <a:rPr lang="ru-RU" sz="2000" dirty="0" smtClean="0">
                <a:ln w="1016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Тамбов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Прием строгания соломенной ленты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8568952" cy="3312368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dirty="0"/>
              <a:t> 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Соломенную ленту разравнивают по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внутренней стороне кольцами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ножниц и протягивают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между лезвием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канцелярского ножа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и поверхностью стола. Нож держится под углом 30 ° лезвием от себя.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Рука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удерживающая ленту, движется на себя, а рука с ножом - остается неподвижной. Движение, начинается от середины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ленты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соломинки сначала в одном направлении, затем, перевернув соломинку на столе,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другом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направлении.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Чтобы лента получилась ровной,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  эту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операцию следует проделать несколько раз с изнаночной стороны.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результате этих операций должна получиться глянцевая, тончайшая соломенная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лента и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соломенная шелуха от изнаночной стороны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4098" name="Picture 2" descr="C:\Documents and Settings\user\Рабочий стол\соломка\tmp4D-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7" y="4431888"/>
            <a:ext cx="4392487" cy="22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user\Рабочий стол\соломка\DSC038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1888"/>
            <a:ext cx="3034346" cy="227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Тонирование</a:t>
            </a:r>
            <a:r>
              <a:rPr lang="ru-RU" sz="32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 </a:t>
            </a: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соломки </a:t>
            </a:r>
            <a:endParaRPr lang="ru-RU" sz="32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5" y="1052736"/>
            <a:ext cx="8928992" cy="5472608"/>
          </a:xfrm>
        </p:spPr>
        <p:txBody>
          <a:bodyPr/>
          <a:lstStyle/>
          <a:p>
            <a:pPr marL="0" indent="0" hangingPunct="0"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 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Для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выполнения картин-панно необходима соломка разных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тонов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белая соломка, ярко-желтая, коричневая и т.д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Окрасить солому можно натуральными или анилиновыми красителями,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фломастерами, а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также способом прокаливания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Окраска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натуральными красителями позволяет расширить гамму естественных оттенков соломы. Кипячение в воде с добавлением луковой шелухи усилит желтый цвет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соломки; добавление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шишек ольхи или дубовой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коры придаст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коричневый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цвет; кипячение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соломы в растворе питьевой соды (2-3 столовые ложки на 1 литр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воды) придаст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ей жёлто-золотистый, а  в марганцевом калии - розоватый оттенки.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Соломку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белого цвета можно получить, если светлую соломку залить кипятком, поставить на огонь и как только вода пожелтеет, слить ее, залить кипятком снова и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повторить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7-8 раз, а в последнюю воду добавить 1 ч. л. уксуса на 1 л. кипятка.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 Красивые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темно-золотистые и коричневые оттенки можно получить способом прокаливания: горячим утюгом, разглаживая расщепленные ленты на стопке газет, или протягивая сухую готовую ленту по плоскости нагретой электроплитки, прижимая ножом.</a:t>
            </a:r>
          </a:p>
          <a:p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C:\Documents and Settings\user\Рабочий стол\соломка\DSC038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83419"/>
            <a:ext cx="3672408" cy="178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user\Рабочий стол\соломка\151230174058b709311f2e10210389125340e2df82ef139240x804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84329"/>
            <a:ext cx="4176464" cy="17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612" y="116632"/>
            <a:ext cx="8686800" cy="84124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виды расположения соломки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8568952" cy="2880320"/>
          </a:xfrm>
        </p:spPr>
        <p:txBody>
          <a:bodyPr/>
          <a:lstStyle/>
          <a:p>
            <a:pPr marL="0" lvl="0" indent="0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1. Долевое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направление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(при 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изготовлении  листиков, лепестков  цветов,  плодов,  водоросли,  туловища и т.д.);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«Веером»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(для изготовления круглых листьев и цветов). На заготовленные  шаблоны наклеивают соломенные ленты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разрезанные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по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диагонали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или отстроганную соломенную ленту укладывают от середины детали в правую и левую стороны в виде «веера».  Выступающие за край детали 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соломки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аккуратно подрезают ножницами.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3.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Елочкой»(для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изготовления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листьев, цветов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оперение  птиц). Чтобы изготовить деталь в технике «елочка», ее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делят на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две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части и наклеивают по диагонали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каждую часть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детали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отдельно.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600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5805264"/>
            <a:ext cx="8671679" cy="93610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Фоном соломенной аппликации может быть: бархатный картон (бумага), ткань, береста, луковая шелуха, чесночная шелуха, яичная скорлупа, засушенные листья, глянцевые журналы.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7170" name="Picture 2" descr="C:\Documents and Settings\user\Рабочий стол\соломка\tmp6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77072"/>
            <a:ext cx="5400600" cy="17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597" y="476672"/>
            <a:ext cx="8686800" cy="136815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Технологии соломенной </a:t>
            </a: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аппликации</a:t>
            </a:r>
            <a:b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/>
            </a:r>
            <a:b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Способы наклеивания </a:t>
            </a:r>
            <a:b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</a:br>
            <a:r>
              <a:rPr lang="ru-RU" sz="2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соломенной </a:t>
            </a:r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ленты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6048672" cy="4680520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1-й 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способ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:  наклеивание  пластины  соломки  на  тонкую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бумагу, кальку. 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Соломины  должны  подходить  друг  к  другу,  чтобы  не  просвечивалась  между  ними  бумага.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Делаем  несколько  таких  заготовок,  их  должно  быть  столько,  сколько  оттенков  нам  понадобится  для  того  или  другого  вида  работы.  Заготовки  необходимо  просушить  под  прессом.  С  обратной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стороны 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рисуем  нужные  детали  и  вырезаем  ножницами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  2-й 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способ: 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наклеивание  соломки  на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нарисованные детали 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картины,  при  этом  подбирается  направление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и цвет соломки. 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Обрезаем  края  соломки  по  контуру детали и составляем  из  готовых  деталей  картинку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Наклеиваем их на подготов­ленный заранее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фон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Picture 4" descr="C:\Documents and Settings\user\Рабочий стол\соломка\DSC039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94"/>
          <a:stretch/>
        </p:blipFill>
        <p:spPr bwMode="auto">
          <a:xfrm rot="5400000">
            <a:off x="6387811" y="4366931"/>
            <a:ext cx="2092154" cy="194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Аппликации ,картины из солом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3" t="17180" r="38937" b="38662"/>
          <a:stretch/>
        </p:blipFill>
        <p:spPr bwMode="auto">
          <a:xfrm>
            <a:off x="6573713" y="2594735"/>
            <a:ext cx="1870898" cy="146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260648"/>
            <a:ext cx="7992888" cy="792088"/>
          </a:xfrm>
        </p:spPr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3-й способ: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наклеивание  соломки  непосредственно на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подготовленный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заранее фон с учетом задуманного сюжета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7" y="1196752"/>
            <a:ext cx="5184577" cy="281459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Подбирается нужный оттенок соломенной ленты. в зависимости от того, какую деталь нам нужно приклеить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одной стороны отстроганной соломенной ленты нанести клей на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определенную длину,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приложить к выклеиваемой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поверхности и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 помощью канцелярского ножа отсечь небольшой фрагмент, уложив его по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направлению движения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выклеиваемой детали.</a:t>
            </a:r>
          </a:p>
        </p:txBody>
      </p:sp>
      <p:pic>
        <p:nvPicPr>
          <p:cNvPr id="8" name="Picture 3" descr="D:\работа\рабочий стол\соломка\DSC038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3" t="37836" r="32903" b="35699"/>
          <a:stretch/>
        </p:blipFill>
        <p:spPr bwMode="auto">
          <a:xfrm>
            <a:off x="3635896" y="4011346"/>
            <a:ext cx="2033574" cy="21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User\Desktop\Палитра ремесел\DSC046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1" t="29911" r="33052" b="19984"/>
          <a:stretch/>
        </p:blipFill>
        <p:spPr bwMode="auto">
          <a:xfrm>
            <a:off x="5847498" y="1484784"/>
            <a:ext cx="3071834" cy="183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Палитра ремесел\DSC046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0" t="18829" r="24900" b="17358"/>
          <a:stretch/>
        </p:blipFill>
        <p:spPr bwMode="auto">
          <a:xfrm>
            <a:off x="5927418" y="4119595"/>
            <a:ext cx="3028346" cy="19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User\Desktop\Палитра ремесел\DSC046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9" t="38484" r="35717" b="20450"/>
          <a:stretch/>
        </p:blipFill>
        <p:spPr bwMode="auto">
          <a:xfrm>
            <a:off x="323528" y="4221088"/>
            <a:ext cx="3151061" cy="189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9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098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9E6022"/>
                </a:solidFill>
                <a:effectLst/>
                <a:latin typeface="Times New Roman"/>
                <a:ea typeface="Times New Roman"/>
                <a:cs typeface="Times New Roman"/>
              </a:rPr>
              <a:t>Мозаичный способ</a:t>
            </a:r>
            <a:r>
              <a:rPr lang="ru-RU" sz="2800" dirty="0">
                <a:effectLst/>
                <a:latin typeface="Calibri"/>
                <a:ea typeface="Times New Roman"/>
                <a:cs typeface="Times New Roman"/>
              </a:rPr>
              <a:t/>
            </a:r>
            <a:br>
              <a:rPr lang="ru-RU" sz="2800" dirty="0">
                <a:effectLst/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28800"/>
            <a:ext cx="5707360" cy="3672408"/>
          </a:xfrm>
        </p:spPr>
        <p:txBody>
          <a:bodyPr/>
          <a:lstStyle/>
          <a:p>
            <a:pPr marL="0" indent="0" hangingPunct="0">
              <a:buNone/>
            </a:pPr>
            <a:r>
              <a:rPr lang="ru-RU" sz="1400" dirty="0" smtClean="0"/>
              <a:t>  </a:t>
            </a:r>
            <a:r>
              <a:rPr lang="ru-RU" sz="2000" dirty="0" smtClean="0">
                <a:solidFill>
                  <a:schemeClr val="accent6"/>
                </a:solidFill>
              </a:rPr>
              <a:t>Основным </a:t>
            </a:r>
            <a:r>
              <a:rPr lang="ru-RU" sz="2000" dirty="0">
                <a:solidFill>
                  <a:schemeClr val="accent6"/>
                </a:solidFill>
              </a:rPr>
              <a:t>элементом мозаичного способа соломенной аппликации может быть одна из геометрических фигур: квадрат, треугольник, круг</a:t>
            </a:r>
            <a:r>
              <a:rPr lang="ru-RU" sz="2000" dirty="0" smtClean="0">
                <a:solidFill>
                  <a:schemeClr val="accent6"/>
                </a:solidFill>
              </a:rPr>
              <a:t>.</a:t>
            </a:r>
            <a:r>
              <a:rPr lang="ru-RU" sz="2000" dirty="0">
                <a:solidFill>
                  <a:schemeClr val="accent6"/>
                </a:solidFill>
              </a:rPr>
              <a:t> </a:t>
            </a:r>
          </a:p>
          <a:p>
            <a:pPr marL="0" indent="0" hangingPunct="0">
              <a:buNone/>
            </a:pPr>
            <a:r>
              <a:rPr lang="ru-RU" sz="2000" dirty="0" smtClean="0">
                <a:solidFill>
                  <a:schemeClr val="accent6"/>
                </a:solidFill>
              </a:rPr>
              <a:t>  Отстроганную </a:t>
            </a:r>
            <a:r>
              <a:rPr lang="ru-RU" sz="2000" dirty="0">
                <a:solidFill>
                  <a:schemeClr val="accent6"/>
                </a:solidFill>
              </a:rPr>
              <a:t>соломенную ленту при помощи маникюрных ножниц необходимо разрезать на полоски шириной от трех до пяти миллиметров, в зависимости от выклеиваемой поверхности. Чем больше размер, тем шире должна быть соломенная лента. </a:t>
            </a:r>
          </a:p>
        </p:txBody>
      </p:sp>
      <p:pic>
        <p:nvPicPr>
          <p:cNvPr id="6" name="Picture 3" descr="C:\Users\User\Desktop\Палитра ремесел\соломка\DSC045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5" t="42650" r="18387" b="10324"/>
          <a:stretch/>
        </p:blipFill>
        <p:spPr bwMode="auto">
          <a:xfrm>
            <a:off x="6342743" y="1484784"/>
            <a:ext cx="2107649" cy="206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Палитра ремесел\соломка\DSC045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5" t="16841" r="21613" b="12473"/>
          <a:stretch/>
        </p:blipFill>
        <p:spPr bwMode="auto">
          <a:xfrm>
            <a:off x="6342743" y="4077072"/>
            <a:ext cx="2207097" cy="206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2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2492896"/>
            <a:ext cx="5275312" cy="4032448"/>
          </a:xfrm>
        </p:spPr>
        <p:txBody>
          <a:bodyPr/>
          <a:lstStyle/>
          <a:p>
            <a:pPr marL="0" lvl="0" indent="0" hangingPunct="0">
              <a:buClr>
                <a:srgbClr val="F0A22E"/>
              </a:buClr>
              <a:buNone/>
            </a:pPr>
            <a:r>
              <a:rPr lang="ru-RU" sz="1800" dirty="0">
                <a:solidFill>
                  <a:srgbClr val="855309"/>
                </a:solidFill>
              </a:rPr>
              <a:t>Затем с изнаночной стороны одного конца ленты, нанести клей, и распределить его на длину до одного сантиметра. Приложить ленту с клеем к выклеиваемой поверхности и при помощи канцелярского ножа отсечь квадрат. Последующие квадраты наклеиваются в внахлёст на предыдущий, при этом направление ленты все время меняется. </a:t>
            </a:r>
          </a:p>
          <a:p>
            <a:pPr marL="0" lvl="0" indent="0" hangingPunct="0">
              <a:buClr>
                <a:srgbClr val="F0A22E"/>
              </a:buClr>
              <a:buNone/>
            </a:pPr>
            <a:r>
              <a:rPr lang="ru-RU" sz="1800" dirty="0">
                <a:solidFill>
                  <a:srgbClr val="855309"/>
                </a:solidFill>
              </a:rPr>
              <a:t>  Если основным элементом мозаики является круг, то его необходимо вырезать с помощью маникюрных ножниц из соломенного квадрата. Способ наклеивания остается тем же, что и квадратной </a:t>
            </a:r>
            <a:r>
              <a:rPr lang="ru-RU" sz="1800" dirty="0" smtClean="0">
                <a:solidFill>
                  <a:srgbClr val="855309"/>
                </a:solidFill>
              </a:rPr>
              <a:t>мозаики.</a:t>
            </a:r>
            <a:endParaRPr lang="ru-RU" sz="1800" dirty="0">
              <a:solidFill>
                <a:srgbClr val="855309"/>
              </a:solidFill>
            </a:endParaRPr>
          </a:p>
          <a:p>
            <a:endParaRPr lang="ru-RU" dirty="0"/>
          </a:p>
        </p:txBody>
      </p:sp>
      <p:pic>
        <p:nvPicPr>
          <p:cNvPr id="5" name="Picture 6" descr="C:\Users\User\Desktop\Палитра ремесел\соломка\DSC045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26666" r="23548" b="34839"/>
          <a:stretch/>
        </p:blipFill>
        <p:spPr bwMode="auto">
          <a:xfrm>
            <a:off x="3563888" y="220617"/>
            <a:ext cx="2137758" cy="206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User\Desktop\Палитра ремесел\соломка\DSC045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9" t="39570" r="35806" b="19140"/>
          <a:stretch/>
        </p:blipFill>
        <p:spPr bwMode="auto">
          <a:xfrm rot="5400000">
            <a:off x="6417170" y="238634"/>
            <a:ext cx="2100466" cy="204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User\Desktop\Палитра ремесел\соломка\DSC045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3" r="10355" b="8113"/>
          <a:stretch/>
        </p:blipFill>
        <p:spPr bwMode="auto">
          <a:xfrm rot="5400000">
            <a:off x="5712482" y="3315181"/>
            <a:ext cx="3384377" cy="21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Палитра ремесел\соломка\DSC0456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t="38280" r="36290" b="18710"/>
          <a:stretch/>
        </p:blipFill>
        <p:spPr bwMode="auto">
          <a:xfrm>
            <a:off x="539552" y="252710"/>
            <a:ext cx="2195740" cy="20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328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9E6022"/>
                </a:solidFill>
                <a:effectLst/>
                <a:latin typeface="Times New Roman"/>
                <a:ea typeface="Times New Roman"/>
              </a:rPr>
              <a:t>Техника "чесаной соломки"</a:t>
            </a:r>
            <a:endParaRPr lang="ru-RU" dirty="0">
              <a:solidFill>
                <a:srgbClr val="9E602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196752"/>
            <a:ext cx="7920880" cy="273630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9E6022"/>
                </a:solidFill>
                <a:latin typeface="Times New Roman"/>
                <a:ea typeface="Times New Roman"/>
              </a:rPr>
              <a:t>Техника "чесаной соломки" была опубликована в журнале "Школа и создание" за 2003 год (№4).Применяется эта техника для имитации оперения птиц и меха животных. Техника выполняется следующим образом: разглаженные соломины нарезаются на части длиной 1,5-2см, один край выстригается зубцами, а потом нужная деталь выклеивается этими частицами, перекрывая друг друга.</a:t>
            </a:r>
            <a:endParaRPr lang="ru-RU" sz="2400" dirty="0">
              <a:solidFill>
                <a:srgbClr val="9E602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6159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49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859216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Выполнение кроны деревьев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1" y="1052736"/>
            <a:ext cx="3287961" cy="201622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Разноцветные, отстроганные соломенные ленты нарезаем вдоль «бахромой» по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1мм. Полученную «бахрому» нарезаем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поперек по 1мм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получаем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соломенную крошку.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91880" y="3028380"/>
            <a:ext cx="5544616" cy="146180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+mj-lt"/>
              </a:rPr>
              <a:t>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Смазываем клеем нужный участок изображения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     (крону дерева, опавшую листву) и засыпаем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                    соломенной крошкой нужного цвета.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Даем работе высохнуть.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6" name="Picture 2" descr="C:\Documents and Settings\user\Рабочий стол\соломка\DSC039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9588" y="3572826"/>
            <a:ext cx="28799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user\Рабочий стол\соломка\DSC039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76838" y="4199993"/>
            <a:ext cx="2871095" cy="21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user\Рабочий стол\соломка\DSC039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73" y="1099064"/>
            <a:ext cx="2619792" cy="19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Documents and Settings\user\Рабочий стол\соломка\DSC039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63" y="1109751"/>
            <a:ext cx="2591294" cy="194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user\Рабочий стол\соломка\DSC039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77132"/>
            <a:ext cx="3240360" cy="243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8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49" y="283496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заключение</a:t>
            </a:r>
            <a:endParaRPr lang="ru-RU" sz="32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sz="half" idx="1"/>
          </p:nvPr>
        </p:nvSpPr>
        <p:spPr>
          <a:xfrm>
            <a:off x="251520" y="980727"/>
            <a:ext cx="4896544" cy="2376263"/>
          </a:xfrm>
        </p:spPr>
        <p:txBody>
          <a:bodyPr/>
          <a:lstStyle/>
          <a:p>
            <a:pPr marL="0" indent="0" hangingPunct="0">
              <a:spcBef>
                <a:spcPts val="0"/>
              </a:spcBef>
              <a:buNone/>
            </a:pPr>
            <a:r>
              <a:rPr lang="ru-RU" sz="2400" dirty="0" smtClean="0"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технике аппликации из соломы можно создавать картины, панно, рамки, шкатулки,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закладки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для книг,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открытки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 еще множество самых разнообразных изделий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275856" y="3640950"/>
            <a:ext cx="5742384" cy="302840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Предметы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украшенные аппликацией из соломы, превосходно вписываются в современные интерьеры домов и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квартир.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Декорированные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соломой сувениры – это красивый приятный подарок на любой праздник или торжественное событие. </a:t>
            </a:r>
          </a:p>
        </p:txBody>
      </p:sp>
      <p:pic>
        <p:nvPicPr>
          <p:cNvPr id="3074" name="Picture 2" descr="C:\Documents and Settings\user\Рабочий стол\соломка\_goo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60" y="1124744"/>
            <a:ext cx="3491880" cy="251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\Рабочий стол\соломка\80988284_3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1"/>
            <a:ext cx="2813624" cy="331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/>
          </p:cNvSpPr>
          <p:nvPr>
            <p:ph type="title"/>
          </p:nvPr>
        </p:nvSpPr>
        <p:spPr bwMode="auto">
          <a:xfrm>
            <a:off x="4932040" y="160338"/>
            <a:ext cx="4003041" cy="1656184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“Мы чуем с предками родство,</a:t>
            </a:r>
            <a:br>
              <a:rPr lang="ru-RU" sz="1600" b="1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их золотое мастерство</a:t>
            </a:r>
            <a:br>
              <a:rPr lang="ru-RU" sz="1600" b="1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одолевая жизни зло,</a:t>
            </a:r>
            <a:br>
              <a:rPr lang="ru-RU" sz="1600" b="1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</a:b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хотим, чтобы оно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к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потомкам перешло!”</a:t>
            </a:r>
            <a:endParaRPr lang="ru-RU" sz="1600" b="1" cap="none" dirty="0" smtClean="0">
              <a:solidFill>
                <a:schemeClr val="accent3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35845" name="Rectangle 5"/>
          <p:cNvSpPr>
            <a:spLocks noGrp="1"/>
          </p:cNvSpPr>
          <p:nvPr>
            <p:ph idx="1"/>
          </p:nvPr>
        </p:nvSpPr>
        <p:spPr>
          <a:xfrm>
            <a:off x="307975" y="1925148"/>
            <a:ext cx="8728521" cy="136815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Цель для обучающихся: </a:t>
            </a:r>
          </a:p>
          <a:p>
            <a:pPr>
              <a:buFont typeface="Wingdings 2" pitchFamily="18" charset="2"/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Изучить технологию изготовления аппликации из соломки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84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633413" y="3303588"/>
            <a:ext cx="8331075" cy="331311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Задачи: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познакомиться с техникой изготовления аппликации из соломы (инструменты, материалы, авторские технологии);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изучить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источники информации (специальную литературу,   информацию в сети Интернет);</a:t>
            </a:r>
          </a:p>
          <a:p>
            <a:pPr>
              <a:lnSpc>
                <a:spcPct val="80000"/>
              </a:lnSpc>
            </a:pP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user\Рабочий стол\соломка\0_1149c9_b635e0e0_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0217">
            <a:off x="302949" y="-31403"/>
            <a:ext cx="4824536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артинки по запросу поле пшенично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Используемая и рекомендуемая литература</a:t>
            </a:r>
            <a:endParaRPr lang="ru-RU" sz="32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5040560"/>
          </a:xfrm>
        </p:spPr>
        <p:txBody>
          <a:bodyPr/>
          <a:lstStyle/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ru-RU" sz="1800" u="sng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Аппликация соломой . Поделки из природных материалов - 7я.ру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www.7ya.ru › ... › Поделки из природных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материалов</a:t>
            </a:r>
          </a:p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Булыгина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, Г. Е. Чудо-соломка [Текст]: /Г. Е. Булыгина.- Екатеринбург: Средне-Уральское книжное издательство, 2012. – 192 с., 250 ил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  <a:hlinkClick r:id="rId3"/>
              </a:rPr>
              <a:t>ЗАВУЧ.инфо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 - введение в образовательную программу "Колосок ...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www.zavuch.ru/methodlib/248/88930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/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Качанова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Г.В. Искусство соломенной аппликации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(методическое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пособие)/ </a:t>
            </a:r>
            <a:r>
              <a:rPr lang="ru-RU" sz="1800" dirty="0" err="1">
                <a:solidFill>
                  <a:schemeClr val="accent3">
                    <a:lumMod val="50000"/>
                  </a:schemeClr>
                </a:solidFill>
              </a:rPr>
              <a:t>Г.В.Качанова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; ТОГБОУ ДО «Центр развития творчества детей и юношества». – Тамбов, 2016. – 34 с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rukodelkino.com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hlinkClick r:id="rId5"/>
              </a:rPr>
              <a:t>rabotasolomoy.doc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5"/>
              </a:rPr>
              <a:t>http://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hlinkClick r:id="rId5"/>
              </a:rPr>
              <a:t>gov.cap.ru/HOME/71/obrazov/rddt/rddt/DswMedia/rabotasolomoy.doc</a:t>
            </a:r>
            <a:endParaRPr lang="en-US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6"/>
              </a:rPr>
              <a:t>applikaciya-solomkoy.ppt</a:t>
            </a:r>
            <a:endParaRPr lang="en-US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3">
                    <a:lumMod val="50000"/>
                  </a:schemeClr>
                </a:solidFill>
                <a:hlinkClick r:id="rId6"/>
              </a:rPr>
              <a:t>http://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hlinkClick r:id="rId6"/>
              </a:rPr>
              <a:t>fs01.metod-kopilka.ru/uploads/files/4/applikaciya-solomkoy.ppt</a:t>
            </a:r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64896" cy="14127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Из Истории СОЛОМЕННОЙ АППЛИКАЦИИ</a:t>
            </a:r>
            <a: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/>
                </a:solidFill>
                <a:effectLst/>
              </a:rPr>
              <a:t/>
            </a:r>
            <a:br>
              <a:rPr lang="ru-RU" sz="28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6"/>
                </a:solidFill>
                <a:effectLst/>
              </a:rPr>
            </a:br>
            <a:endParaRPr lang="ru-RU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6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500" b="1" dirty="0" smtClean="0"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0867" y="1052736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dirty="0" smtClean="0">
                <a:solidFill>
                  <a:schemeClr val="tx2"/>
                </a:solidFill>
                <a:latin typeface="+mn-lt"/>
              </a:rPr>
              <a:t>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Аппликация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из соломки – одно из старинных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видов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рукоделия.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Многие работы сохранились и до сих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пор радуют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глаз. </a:t>
            </a:r>
          </a:p>
          <a:p>
            <a:pPr hangingPunct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История искусства аппликации идёт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от интарсии (вида инкрустации мебели) и мозаики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.</a:t>
            </a:r>
          </a:p>
          <a:p>
            <a:pPr hangingPunct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Настенные ковры, на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которых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изображены голуби, олени, букеты, побеги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растений,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листья, бутоны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цветы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встречались в деревенских домах еще в 1970-е годы.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pPr hangingPunct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Разное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качество и размеры декорируемых поверхностей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привели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 образованию двух направлений в аппликации соломкой: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аппликация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геометрическими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и криволинейными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элементами. 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hangingPunct="0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Продолжением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традиции изготовления настенных ковров, украшенных аппликацией из соломки, стали декоративные панно.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hangingPunct="0"/>
            <a:endParaRPr lang="ru-RU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C:\Documents and Settings\user\Рабочий стол\соломка\Solom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39" y="4532922"/>
            <a:ext cx="3867252" cy="222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user\Рабочий стол\соломка\0_4c10a_5250732f_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38602"/>
            <a:ext cx="3236260" cy="221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sz="half" idx="1"/>
          </p:nvPr>
        </p:nvSpPr>
        <p:spPr>
          <a:xfrm>
            <a:off x="179512" y="167335"/>
            <a:ext cx="6444208" cy="3189657"/>
          </a:xfrm>
        </p:spPr>
        <p:txBody>
          <a:bodyPr/>
          <a:lstStyle/>
          <a:p>
            <a:pPr marL="0" indent="0" hangingPunc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Мастера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разных стран используют соломку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в качестве изобразительного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материала, разрабатывают новые технологии, стремятся обычное декоративное панно превратить в произведение искусства, делая изображение объемным и живописным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 hangingPunct="0">
              <a:spcBef>
                <a:spcPts val="0"/>
              </a:spcBef>
              <a:buNone/>
            </a:pPr>
            <a:endParaRPr lang="ru-RU" sz="1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hangingPunc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Каждый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мастер  использует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свои приемы и способы изменения свойства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материала.  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184091" y="4039052"/>
            <a:ext cx="4564499" cy="2414284"/>
          </a:xfrm>
        </p:spPr>
        <p:txBody>
          <a:bodyPr/>
          <a:lstStyle/>
          <a:p>
            <a:pPr marL="0" indent="0" hangingPunct="0">
              <a:spcBef>
                <a:spcPts val="0"/>
              </a:spcBef>
              <a:buNone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Авторы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ищут новые декоративные приемы, сочетая соломенную ленту с объемным плетением из соломки, со стеклом, текстилем, керамикой, берестой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 и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другими материалами.</a:t>
            </a:r>
          </a:p>
          <a:p>
            <a:pPr marL="0" indent="0" hangingPunc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 Интерес к искусству соломенной аппликации не ослабевает и в наши дни.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2" name="Picture 4" descr="C:\Documents and Settings\user\Рабочий стол\соломка\51cc1bbe848fd39c2f10ea738454bcb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497955" cy="34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user\Рабочий стол\соломка\DSC_64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3" t="23833" r="19205" b="5269"/>
          <a:stretch/>
        </p:blipFill>
        <p:spPr bwMode="auto">
          <a:xfrm>
            <a:off x="323528" y="3511908"/>
            <a:ext cx="3600400" cy="25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hangingPunct="0">
              <a:spcBef>
                <a:spcPts val="0"/>
              </a:spcBef>
            </a:pPr>
            <a:r>
              <a:rPr lang="ru-RU" sz="3200" b="1" cap="none" dirty="0" smtClean="0">
                <a:solidFill>
                  <a:srgbClr val="9E6022"/>
                </a:solidFill>
                <a:effectLst/>
                <a:latin typeface="Times New Roman"/>
                <a:ea typeface="+mn-ea"/>
                <a:cs typeface="+mn-cs"/>
              </a:rPr>
              <a:t>Тамбовских мастера</a:t>
            </a:r>
            <a:r>
              <a:rPr lang="ru-RU" sz="3200" cap="none" dirty="0">
                <a:solidFill>
                  <a:srgbClr val="FFFF00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ru-RU" sz="3200" cap="none" dirty="0">
                <a:solidFill>
                  <a:srgbClr val="FFFF00"/>
                </a:solidFill>
                <a:effectLst/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987401"/>
            <a:ext cx="6624736" cy="3024336"/>
          </a:xfrm>
        </p:spPr>
        <p:txBody>
          <a:bodyPr/>
          <a:lstStyle/>
          <a:p>
            <a:pPr marL="0" lvl="0" indent="0" hangingPunct="0">
              <a:spcBef>
                <a:spcPts val="0"/>
              </a:spcBef>
              <a:buClr>
                <a:srgbClr val="F0A22E"/>
              </a:buCl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Галина Викторовна Качанова  более тридцати лет занимается изучением искусства соломенной аппликации и является автором технологий: «соломенная живопись»,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квадратная мозаика», «соломенная графика». </a:t>
            </a:r>
          </a:p>
          <a:p>
            <a:pPr marL="0" lvl="0" indent="0" hangingPunct="0">
              <a:spcBef>
                <a:spcPts val="0"/>
              </a:spcBef>
              <a:buClr>
                <a:srgbClr val="F0A22E"/>
              </a:buCl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своих работах использует интеграцию соломенной аппликации с различными материалами: берестой, яичной скорлупой, луковой шелухой, тканью, бумагой.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08883" y="4221088"/>
            <a:ext cx="5643736" cy="2312712"/>
          </a:xfrm>
        </p:spPr>
        <p:txBody>
          <a:bodyPr/>
          <a:lstStyle/>
          <a:p>
            <a:pPr marL="0" lvl="0" indent="0" algn="just" hangingPunct="0">
              <a:spcBef>
                <a:spcPts val="0"/>
              </a:spcBef>
              <a:buClr>
                <a:srgbClr val="F0A22E"/>
              </a:buCl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картинах Зинаиды Михайловны Литвин используются более крупные детали – чтобы добиться этого, нужно несколько лент из соломки положить рядом, да так аккуратно, чтобы и стыка не было заметно. Получается гладкая блестящая поверхность. Эта техника так и называется – «гладкая</a:t>
            </a:r>
            <a:r>
              <a:rPr lang="ru-RU" sz="2000" b="1" dirty="0">
                <a:solidFill>
                  <a:srgbClr val="C87D0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5" name="Picture 2" descr="http://i030.radikal.ru/1004/5d/8f561ea72f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2276531" cy="288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user\Рабочий стол\соломка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371" y="1124744"/>
            <a:ext cx="2232248" cy="289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2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871" y="166209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Заготовка и обработка сырь</a:t>
            </a:r>
            <a:r>
              <a:rPr lang="ru-RU" b="1" dirty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29692" y="4149080"/>
            <a:ext cx="4191000" cy="256416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Для работы необходимы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материалы и инструменты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эскиз, калька,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клей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«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Момент», к</a:t>
            </a:r>
            <a:r>
              <a:rPr lang="en-US" sz="1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анцелярский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нож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en-US" sz="1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маникюрные</a:t>
            </a: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ножницы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, тонкая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деревянная палочка для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нанесения и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распределения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клея, жесткая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основа (картон,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фанера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ru-RU" sz="18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1102654"/>
            <a:ext cx="4343400" cy="5638713"/>
          </a:xfrm>
        </p:spPr>
        <p:txBody>
          <a:bodyPr>
            <a:no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Солома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– это засушенные стебли злаковых растений: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ржи, пшеницы, овса, ячменя.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Для соломенной аппликации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используются,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основном,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две средние части стебля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Собирают соломку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 конце июля -  начале августа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вручную.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Солому чистят,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отрезают ножницами колос, удаляют покровные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листья, а затем разрезают её на отдельные коленца, удаляя узлы, снимают «рубашку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»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- покровный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лист.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После чистки, соломку сортируют и хранят в картонных коробках.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7412" name="Picture 2" descr="http://collegy.ucoz.ru/_pu/169/324130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5" y="1268760"/>
            <a:ext cx="3600400" cy="26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Способы подготовки соломенной ленты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96313" y="1067708"/>
            <a:ext cx="4087655" cy="286534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Холодный способ 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изготовления соломенной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ленты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Соломенную трубочку разрезают 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вдоль  волокон  кончиком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ножниц, 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осторожно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расправляют 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на  столе  и  с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нажимом 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проглаживают 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кольцами  ножниц с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изнаночной стороны,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затем с лицевой стороны, соблюдая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правила техники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безопасности.</a:t>
            </a:r>
            <a:endParaRPr lang="ru-RU" sz="1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27984" y="1012627"/>
            <a:ext cx="4553124" cy="421506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</a:rPr>
              <a:t>Горячий способ изготовления соломенной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ленты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Соломку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запаривают в горячей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воде,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выдерживают 10—20 минут, пока стебли не станут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мягкими,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или варят в водном растворе с красителями, для получения нужного цвета. Соломенную трубочку расщепляют с помощью ножниц, а затем проглаживают на стопке газет горячим утюгом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сначала с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изнаночной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стороны, после с лицевой стороны. Запаренная соломка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наиболее мягкая и пластичная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На всех этапах работы соблюдаются правила техники безопасности.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9" name="Рисунок 8" descr="http://festival.1september.ru/articles/624365/img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7" y="4077072"/>
            <a:ext cx="3380725" cy="133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 descr="img46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47464"/>
            <a:ext cx="2880320" cy="17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img47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41" y="5213161"/>
            <a:ext cx="2308823" cy="164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g46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27693"/>
            <a:ext cx="2343156" cy="14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5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правила техники безопасности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81855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артинки по запросу техника безопасности при работе с горячей кастрюл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836712"/>
            <a:ext cx="4307679" cy="323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артинки по запросу техника безопасности с утюг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6" y="3789040"/>
            <a:ext cx="4084193" cy="306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20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правила техники безопасности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218" name="Picture 2" descr="Картинки по запросу техника безопасности при работе с нож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6" y="1124744"/>
            <a:ext cx="4424016" cy="331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Картинки по запросу техника безопасности на уроках технологи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31965"/>
            <a:ext cx="4317454" cy="3634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581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33">
      <a:dk1>
        <a:srgbClr val="FFFF00"/>
      </a:dk1>
      <a:lt1>
        <a:sysClr val="window" lastClr="FFFFFF"/>
      </a:lt1>
      <a:dk2>
        <a:srgbClr val="FFFF00"/>
      </a:dk2>
      <a:lt2>
        <a:srgbClr val="C87D0E"/>
      </a:lt2>
      <a:accent1>
        <a:srgbClr val="F0A22E"/>
      </a:accent1>
      <a:accent2>
        <a:srgbClr val="FFC000"/>
      </a:accent2>
      <a:accent3>
        <a:srgbClr val="F0A22E"/>
      </a:accent3>
      <a:accent4>
        <a:srgbClr val="C87D0E"/>
      </a:accent4>
      <a:accent5>
        <a:srgbClr val="C87D0E"/>
      </a:accent5>
      <a:accent6>
        <a:srgbClr val="855309"/>
      </a:accent6>
      <a:hlink>
        <a:srgbClr val="C87D0E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1456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 «Золотая соломка» теоретический блок </vt:lpstr>
      <vt:lpstr>“Мы чуем с предками родство, их золотое мастерство одолевая жизни зло, хотим, чтобы оно   к потомкам перешло!”</vt:lpstr>
      <vt:lpstr>Из Истории СОЛОМЕННОЙ АППЛИКАЦИИ </vt:lpstr>
      <vt:lpstr>Презентация PowerPoint</vt:lpstr>
      <vt:lpstr>Тамбовских мастера </vt:lpstr>
      <vt:lpstr>Заготовка и обработка сырья</vt:lpstr>
      <vt:lpstr>Способы подготовки соломенной ленты </vt:lpstr>
      <vt:lpstr>правила техники безопасности</vt:lpstr>
      <vt:lpstr>правила техники безопасности</vt:lpstr>
      <vt:lpstr>Прием строгания соломенной ленты </vt:lpstr>
      <vt:lpstr>Тонирование соломки </vt:lpstr>
      <vt:lpstr>виды расположения соломки</vt:lpstr>
      <vt:lpstr>Технологии соломенной аппликации  Способы наклеивания  соломенной ленты</vt:lpstr>
      <vt:lpstr>Презентация PowerPoint</vt:lpstr>
      <vt:lpstr>Мозаичный способ </vt:lpstr>
      <vt:lpstr>Презентация PowerPoint</vt:lpstr>
      <vt:lpstr>Техника "чесаной соломки"</vt:lpstr>
      <vt:lpstr>Выполнение кроны деревьев</vt:lpstr>
      <vt:lpstr>заключение</vt:lpstr>
      <vt:lpstr>Используемая и рекомендуемая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Соломенные игрушки</dc:title>
  <dc:creator>user</dc:creator>
  <cp:lastModifiedBy>Центр</cp:lastModifiedBy>
  <cp:revision>211</cp:revision>
  <cp:lastPrinted>2017-03-13T09:38:27Z</cp:lastPrinted>
  <dcterms:created xsi:type="dcterms:W3CDTF">2016-02-08T17:34:04Z</dcterms:created>
  <dcterms:modified xsi:type="dcterms:W3CDTF">2020-04-09T18:08:35Z</dcterms:modified>
</cp:coreProperties>
</file>