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9" r:id="rId3"/>
    <p:sldId id="286" r:id="rId4"/>
    <p:sldId id="260" r:id="rId5"/>
    <p:sldId id="263" r:id="rId6"/>
    <p:sldId id="261" r:id="rId7"/>
    <p:sldId id="266" r:id="rId8"/>
    <p:sldId id="265" r:id="rId9"/>
    <p:sldId id="267" r:id="rId10"/>
    <p:sldId id="268" r:id="rId11"/>
    <p:sldId id="269" r:id="rId12"/>
    <p:sldId id="270" r:id="rId13"/>
    <p:sldId id="271" r:id="rId14"/>
    <p:sldId id="273" r:id="rId15"/>
    <p:sldId id="274" r:id="rId16"/>
    <p:sldId id="276" r:id="rId17"/>
    <p:sldId id="277" r:id="rId18"/>
    <p:sldId id="278" r:id="rId19"/>
    <p:sldId id="282" r:id="rId20"/>
    <p:sldId id="284" r:id="rId21"/>
    <p:sldId id="285" r:id="rId22"/>
    <p:sldId id="287" r:id="rId23"/>
    <p:sldId id="288" r:id="rId24"/>
    <p:sldId id="290" r:id="rId25"/>
    <p:sldId id="289"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24" autoAdjust="0"/>
  </p:normalViewPr>
  <p:slideViewPr>
    <p:cSldViewPr>
      <p:cViewPr>
        <p:scale>
          <a:sx n="72" d="100"/>
          <a:sy n="72" d="100"/>
        </p:scale>
        <p:origin x="-1114" y="19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BBAFE4D9-F731-407A-B0F4-0BD4E711D2E8}" type="datetimeFigureOut">
              <a:rPr lang="ru-RU" smtClean="0"/>
              <a:pPr/>
              <a:t>18.05.2020</a:t>
            </a:fld>
            <a:endParaRPr lang="ru-RU" dirty="0"/>
          </a:p>
        </p:txBody>
      </p:sp>
      <p:sp>
        <p:nvSpPr>
          <p:cNvPr id="16" name="Номер слайда 15"/>
          <p:cNvSpPr>
            <a:spLocks noGrp="1"/>
          </p:cNvSpPr>
          <p:nvPr>
            <p:ph type="sldNum" sz="quarter" idx="11"/>
          </p:nvPr>
        </p:nvSpPr>
        <p:spPr/>
        <p:txBody>
          <a:bodyPr/>
          <a:lstStyle/>
          <a:p>
            <a:fld id="{B7373A27-455E-48EE-AAA8-1EBAF24A1199}"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BAFE4D9-F731-407A-B0F4-0BD4E711D2E8}" type="datetimeFigureOut">
              <a:rPr lang="ru-RU" smtClean="0"/>
              <a:pPr/>
              <a:t>18.05.2020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373A27-455E-48EE-AAA8-1EBAF24A119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BAFE4D9-F731-407A-B0F4-0BD4E711D2E8}" type="datetimeFigureOut">
              <a:rPr lang="ru-RU" smtClean="0"/>
              <a:pPr/>
              <a:t>18.05.2020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373A27-455E-48EE-AAA8-1EBAF24A119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BAFE4D9-F731-407A-B0F4-0BD4E711D2E8}" type="datetimeFigureOut">
              <a:rPr lang="ru-RU" smtClean="0"/>
              <a:pPr/>
              <a:t>18.05.2020</a:t>
            </a:fld>
            <a:endParaRPr lang="ru-RU" dirty="0"/>
          </a:p>
        </p:txBody>
      </p:sp>
      <p:sp>
        <p:nvSpPr>
          <p:cNvPr id="15" name="Номер слайда 14"/>
          <p:cNvSpPr>
            <a:spLocks noGrp="1"/>
          </p:cNvSpPr>
          <p:nvPr>
            <p:ph type="sldNum" sz="quarter" idx="15"/>
          </p:nvPr>
        </p:nvSpPr>
        <p:spPr/>
        <p:txBody>
          <a:bodyPr/>
          <a:lstStyle>
            <a:lvl1pPr algn="ctr">
              <a:defRPr/>
            </a:lvl1pPr>
          </a:lstStyle>
          <a:p>
            <a:fld id="{B7373A27-455E-48EE-AAA8-1EBAF24A1199}"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BAFE4D9-F731-407A-B0F4-0BD4E711D2E8}" type="datetimeFigureOut">
              <a:rPr lang="ru-RU" smtClean="0"/>
              <a:pPr/>
              <a:t>18.05.2020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373A27-455E-48EE-AAA8-1EBAF24A1199}" type="slidenum">
              <a:rPr lang="ru-RU" smtClean="0"/>
              <a:pPr/>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BAFE4D9-F731-407A-B0F4-0BD4E711D2E8}" type="datetimeFigureOut">
              <a:rPr lang="ru-RU" smtClean="0"/>
              <a:pPr/>
              <a:t>18.05.2020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7373A27-455E-48EE-AAA8-1EBAF24A1199}"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7373A27-455E-48EE-AAA8-1EBAF24A1199}"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BBAFE4D9-F731-407A-B0F4-0BD4E711D2E8}" type="datetimeFigureOut">
              <a:rPr lang="ru-RU" smtClean="0"/>
              <a:pPr/>
              <a:t>18.05.2020</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BAFE4D9-F731-407A-B0F4-0BD4E711D2E8}" type="datetimeFigureOut">
              <a:rPr lang="ru-RU" smtClean="0"/>
              <a:pPr/>
              <a:t>18.05.2020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7373A27-455E-48EE-AAA8-1EBAF24A1199}"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AFE4D9-F731-407A-B0F4-0BD4E711D2E8}" type="datetimeFigureOut">
              <a:rPr lang="ru-RU" smtClean="0"/>
              <a:pPr/>
              <a:t>18.05.2020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7373A27-455E-48EE-AAA8-1EBAF24A119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BAFE4D9-F731-407A-B0F4-0BD4E711D2E8}" type="datetimeFigureOut">
              <a:rPr lang="ru-RU" smtClean="0"/>
              <a:pPr/>
              <a:t>18.05.2020</a:t>
            </a:fld>
            <a:endParaRPr lang="ru-RU" dirty="0"/>
          </a:p>
        </p:txBody>
      </p:sp>
      <p:sp>
        <p:nvSpPr>
          <p:cNvPr id="9" name="Номер слайда 8"/>
          <p:cNvSpPr>
            <a:spLocks noGrp="1"/>
          </p:cNvSpPr>
          <p:nvPr>
            <p:ph type="sldNum" sz="quarter" idx="15"/>
          </p:nvPr>
        </p:nvSpPr>
        <p:spPr/>
        <p:txBody>
          <a:bodyPr/>
          <a:lstStyle/>
          <a:p>
            <a:fld id="{B7373A27-455E-48EE-AAA8-1EBAF24A1199}"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BAFE4D9-F731-407A-B0F4-0BD4E711D2E8}" type="datetimeFigureOut">
              <a:rPr lang="ru-RU" smtClean="0"/>
              <a:pPr/>
              <a:t>18.05.2020</a:t>
            </a:fld>
            <a:endParaRPr lang="ru-RU" dirty="0"/>
          </a:p>
        </p:txBody>
      </p:sp>
      <p:sp>
        <p:nvSpPr>
          <p:cNvPr id="9" name="Номер слайда 8"/>
          <p:cNvSpPr>
            <a:spLocks noGrp="1"/>
          </p:cNvSpPr>
          <p:nvPr>
            <p:ph type="sldNum" sz="quarter" idx="11"/>
          </p:nvPr>
        </p:nvSpPr>
        <p:spPr/>
        <p:txBody>
          <a:bodyPr/>
          <a:lstStyle/>
          <a:p>
            <a:fld id="{B7373A27-455E-48EE-AAA8-1EBAF24A1199}"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BAFE4D9-F731-407A-B0F4-0BD4E711D2E8}" type="datetimeFigureOut">
              <a:rPr lang="ru-RU" smtClean="0"/>
              <a:pPr/>
              <a:t>18.05.2020</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7373A27-455E-48EE-AAA8-1EBAF24A1199}" type="slidenum">
              <a:rPr lang="ru-RU" smtClean="0"/>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179512" y="1268760"/>
            <a:ext cx="8583488" cy="2146172"/>
          </a:xfrm>
        </p:spPr>
        <p:txBody>
          <a:bodyPr/>
          <a:lstStyle/>
          <a:p>
            <a:r>
              <a:rPr lang="ru-RU" sz="6000" b="1" dirty="0" smtClean="0">
                <a:solidFill>
                  <a:srgbClr val="FF0000"/>
                </a:solidFill>
                <a:latin typeface="Times New Roman" pitchFamily="18" charset="0"/>
                <a:cs typeface="Times New Roman" pitchFamily="18" charset="0"/>
              </a:rPr>
              <a:t>Пионеры – герои</a:t>
            </a:r>
            <a:endParaRPr lang="ru-RU" sz="6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219200"/>
          </a:xfrm>
        </p:spPr>
        <p:txBody>
          <a:bodyPr>
            <a:noAutofit/>
          </a:bodyPr>
          <a:lstStyle/>
          <a:p>
            <a:pPr algn="ctr"/>
            <a:r>
              <a:rPr lang="ru-RU" dirty="0" smtClean="0">
                <a:solidFill>
                  <a:schemeClr val="accent3">
                    <a:lumMod val="40000"/>
                    <a:lumOff val="60000"/>
                  </a:schemeClr>
                </a:solidFill>
              </a:rPr>
              <a:t>Валера Волков</a:t>
            </a:r>
            <a:br>
              <a:rPr lang="ru-RU" dirty="0" smtClean="0">
                <a:solidFill>
                  <a:schemeClr val="accent3">
                    <a:lumMod val="40000"/>
                    <a:lumOff val="60000"/>
                  </a:schemeClr>
                </a:solidFill>
              </a:rPr>
            </a:br>
            <a:endParaRPr lang="ru-RU" dirty="0">
              <a:solidFill>
                <a:schemeClr val="accent3">
                  <a:lumMod val="40000"/>
                  <a:lumOff val="60000"/>
                </a:schemeClr>
              </a:solidFill>
            </a:endParaRPr>
          </a:p>
        </p:txBody>
      </p:sp>
      <p:sp>
        <p:nvSpPr>
          <p:cNvPr id="4" name="Содержимое 3"/>
          <p:cNvSpPr>
            <a:spLocks noGrp="1"/>
          </p:cNvSpPr>
          <p:nvPr>
            <p:ph sz="half" idx="2"/>
          </p:nvPr>
        </p:nvSpPr>
        <p:spPr>
          <a:xfrm>
            <a:off x="3923928" y="1196752"/>
            <a:ext cx="4392488" cy="5256584"/>
          </a:xfrm>
        </p:spPr>
        <p:txBody>
          <a:bodyPr>
            <a:normAutofit fontScale="70000" lnSpcReduction="20000"/>
          </a:bodyPr>
          <a:lstStyle/>
          <a:p>
            <a:pPr marL="0" indent="0">
              <a:buNone/>
            </a:pPr>
            <a:r>
              <a:rPr lang="ru-RU" dirty="0" smtClean="0">
                <a:solidFill>
                  <a:schemeClr val="accent3">
                    <a:lumMod val="40000"/>
                    <a:lumOff val="60000"/>
                  </a:schemeClr>
                </a:solidFill>
              </a:rPr>
              <a:t>Один </a:t>
            </a:r>
            <a:r>
              <a:rPr lang="ru-RU" dirty="0">
                <a:solidFill>
                  <a:schemeClr val="accent3">
                    <a:lumMod val="40000"/>
                    <a:lumOff val="60000"/>
                  </a:schemeClr>
                </a:solidFill>
              </a:rPr>
              <a:t>из участников партизанского движения, действовавшего в Севастополе. </a:t>
            </a:r>
            <a:r>
              <a:rPr lang="ru-RU" dirty="0" smtClean="0">
                <a:solidFill>
                  <a:schemeClr val="accent3">
                    <a:lumMod val="40000"/>
                    <a:lumOff val="60000"/>
                  </a:schemeClr>
                </a:solidFill>
              </a:rPr>
              <a:t> В 13 лет становится </a:t>
            </a:r>
            <a:r>
              <a:rPr lang="ru-RU" dirty="0">
                <a:solidFill>
                  <a:schemeClr val="accent3">
                    <a:lumMod val="40000"/>
                    <a:lumOff val="60000"/>
                  </a:schemeClr>
                </a:solidFill>
              </a:rPr>
              <a:t>«сыном полка» 7-й бригады морской пехоты. Наравне со взрослыми участвует в боевых действиях. Подносит патроны, добывает разведывательные данные, с оружием в руках сдерживает атаки </a:t>
            </a:r>
            <a:r>
              <a:rPr lang="ru-RU" dirty="0" smtClean="0">
                <a:solidFill>
                  <a:schemeClr val="accent3">
                    <a:lumMod val="40000"/>
                    <a:lumOff val="60000"/>
                  </a:schemeClr>
                </a:solidFill>
              </a:rPr>
              <a:t>врага. </a:t>
            </a:r>
            <a:r>
              <a:rPr lang="ru-RU" dirty="0">
                <a:solidFill>
                  <a:schemeClr val="accent3">
                    <a:lumMod val="40000"/>
                    <a:lumOff val="60000"/>
                  </a:schemeClr>
                </a:solidFill>
              </a:rPr>
              <a:t>Обладая хорошими литературными данными, редактировал по-своему уникальную рукописную газету-листовку — Окопная </a:t>
            </a:r>
            <a:r>
              <a:rPr lang="ru-RU" dirty="0" smtClean="0">
                <a:solidFill>
                  <a:schemeClr val="accent3">
                    <a:lumMod val="40000"/>
                    <a:lumOff val="60000"/>
                  </a:schemeClr>
                </a:solidFill>
              </a:rPr>
              <a:t>правда. </a:t>
            </a:r>
            <a:r>
              <a:rPr lang="ru-RU" dirty="0">
                <a:solidFill>
                  <a:schemeClr val="accent3">
                    <a:lumMod val="40000"/>
                    <a:lumOff val="60000"/>
                  </a:schemeClr>
                </a:solidFill>
              </a:rPr>
              <a:t>Его строки пропитаны патриотизмом, смелостью, уверенностью в победе и желанием жить. В июле 1942 года, отражая атаку противника, героически погибает, бросив связку гранат под наступающий </a:t>
            </a:r>
            <a:r>
              <a:rPr lang="ru-RU" dirty="0" smtClean="0">
                <a:solidFill>
                  <a:schemeClr val="accent3">
                    <a:lumMod val="40000"/>
                    <a:lumOff val="60000"/>
                  </a:schemeClr>
                </a:solidFill>
              </a:rPr>
              <a:t>танк. Посмертно награжден орденом Отечественной войны </a:t>
            </a:r>
            <a:r>
              <a:rPr lang="en-US" dirty="0" smtClean="0">
                <a:solidFill>
                  <a:schemeClr val="accent3">
                    <a:lumMod val="40000"/>
                    <a:lumOff val="60000"/>
                  </a:schemeClr>
                </a:solidFill>
              </a:rPr>
              <a:t>I </a:t>
            </a:r>
            <a:r>
              <a:rPr lang="ru-RU" dirty="0" smtClean="0">
                <a:solidFill>
                  <a:schemeClr val="accent3">
                    <a:lumMod val="40000"/>
                    <a:lumOff val="60000"/>
                  </a:schemeClr>
                </a:solidFill>
              </a:rPr>
              <a:t>степени.</a:t>
            </a:r>
            <a:endParaRPr lang="ru-RU" dirty="0">
              <a:solidFill>
                <a:schemeClr val="accent3">
                  <a:lumMod val="40000"/>
                  <a:lumOff val="60000"/>
                </a:schemeClr>
              </a:solidFill>
            </a:endParaRPr>
          </a:p>
        </p:txBody>
      </p:sp>
      <p:pic>
        <p:nvPicPr>
          <p:cNvPr id="1026" name="Picture 2" descr="http://900igr.net/up/datai/83515/0022-049-.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1534" y="1340768"/>
            <a:ext cx="3462394" cy="48245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3">
                    <a:lumMod val="40000"/>
                    <a:lumOff val="60000"/>
                  </a:schemeClr>
                </a:solidFill>
              </a:rPr>
              <a:t>Валя Котик</a:t>
            </a:r>
            <a:endParaRPr lang="ru-RU" dirty="0">
              <a:solidFill>
                <a:schemeClr val="accent3">
                  <a:lumMod val="40000"/>
                  <a:lumOff val="60000"/>
                </a:schemeClr>
              </a:solidFill>
            </a:endParaRPr>
          </a:p>
        </p:txBody>
      </p:sp>
      <p:sp>
        <p:nvSpPr>
          <p:cNvPr id="4" name="Содержимое 3"/>
          <p:cNvSpPr>
            <a:spLocks noGrp="1"/>
          </p:cNvSpPr>
          <p:nvPr>
            <p:ph sz="half" idx="2"/>
          </p:nvPr>
        </p:nvSpPr>
        <p:spPr>
          <a:xfrm>
            <a:off x="4067944" y="1352600"/>
            <a:ext cx="4392488" cy="4956720"/>
          </a:xfrm>
        </p:spPr>
        <p:txBody>
          <a:bodyPr>
            <a:normAutofit fontScale="70000" lnSpcReduction="20000"/>
          </a:bodyPr>
          <a:lstStyle/>
          <a:p>
            <a:pPr marL="0" indent="0">
              <a:buNone/>
            </a:pPr>
            <a:r>
              <a:rPr lang="ru-RU" dirty="0" smtClean="0"/>
              <a:t> </a:t>
            </a:r>
            <a:r>
              <a:rPr lang="ru-RU" dirty="0">
                <a:solidFill>
                  <a:schemeClr val="accent3">
                    <a:lumMod val="40000"/>
                    <a:lumOff val="60000"/>
                  </a:schemeClr>
                </a:solidFill>
              </a:rPr>
              <a:t>В свои 12 лет Валя, тогда пятиклассник </a:t>
            </a:r>
            <a:r>
              <a:rPr lang="ru-RU" dirty="0" err="1">
                <a:solidFill>
                  <a:schemeClr val="accent3">
                    <a:lumMod val="40000"/>
                    <a:lumOff val="60000"/>
                  </a:schemeClr>
                </a:solidFill>
              </a:rPr>
              <a:t>Шепетовской</a:t>
            </a:r>
            <a:r>
              <a:rPr lang="ru-RU" dirty="0">
                <a:solidFill>
                  <a:schemeClr val="accent3">
                    <a:lumMod val="40000"/>
                    <a:lumOff val="60000"/>
                  </a:schemeClr>
                </a:solidFill>
              </a:rPr>
              <a:t> школы, стал разведчиком в партизанском отряде. Он бесстрашно пробирался в расположение вражеских войск, добывал для партизан ценные сведения о постах охраны железнодорожных станций, военных складах, дислокации вражеских подразделений. Не скрывал своей радости, когда взрослые брали его с собой на боевую операцию. На счету Вали Котика 6 взорванных эшелонов врага, множество успешных засад. Он погиб в 14 лет в неравном бою с фашистами. К тому времени Валя Котик уже носил на груди ордена Ленина и Отечественной войны 1-й степени, медаль «Партизану Отечественной войны» 2-й </a:t>
            </a:r>
            <a:r>
              <a:rPr lang="ru-RU" dirty="0" smtClean="0">
                <a:solidFill>
                  <a:schemeClr val="accent3">
                    <a:lumMod val="40000"/>
                    <a:lumOff val="60000"/>
                  </a:schemeClr>
                </a:solidFill>
              </a:rPr>
              <a:t>степени. </a:t>
            </a:r>
            <a:r>
              <a:rPr lang="ru-RU" dirty="0">
                <a:solidFill>
                  <a:schemeClr val="accent3">
                    <a:lumMod val="40000"/>
                    <a:lumOff val="60000"/>
                  </a:schemeClr>
                </a:solidFill>
              </a:rPr>
              <a:t>Валентину Котику посмертно присвоено звание Героя Советского Союза.</a:t>
            </a:r>
            <a:br>
              <a:rPr lang="ru-RU" dirty="0">
                <a:solidFill>
                  <a:schemeClr val="accent3">
                    <a:lumMod val="40000"/>
                    <a:lumOff val="60000"/>
                  </a:schemeClr>
                </a:solidFill>
              </a:rPr>
            </a:br>
            <a:r>
              <a:rPr lang="ru-RU" dirty="0"/>
              <a:t> </a:t>
            </a:r>
            <a:endParaRPr lang="ru-RU" dirty="0" smtClean="0"/>
          </a:p>
          <a:p>
            <a:endParaRPr lang="ru-RU" dirty="0"/>
          </a:p>
        </p:txBody>
      </p:sp>
      <p:pic>
        <p:nvPicPr>
          <p:cNvPr id="5" name="Содержимое 4" descr="ValaKotyk.jpg"/>
          <p:cNvPicPr>
            <a:picLocks noGrp="1"/>
          </p:cNvPicPr>
          <p:nvPr>
            <p:ph sz="half" idx="1"/>
          </p:nvPr>
        </p:nvPicPr>
        <p:blipFill>
          <a:blip r:embed="rId2" cstate="screen"/>
          <a:srcRect/>
          <a:stretch>
            <a:fillRect/>
          </a:stretch>
        </p:blipFill>
        <p:spPr bwMode="auto">
          <a:xfrm>
            <a:off x="251520" y="1628800"/>
            <a:ext cx="3312368"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аля Котик"/>
          <p:cNvPicPr/>
          <p:nvPr/>
        </p:nvPicPr>
        <p:blipFill>
          <a:blip r:embed="rId2" cstate="screen"/>
          <a:srcRect/>
          <a:stretch>
            <a:fillRect/>
          </a:stretch>
        </p:blipFill>
        <p:spPr bwMode="auto">
          <a:xfrm>
            <a:off x="899592" y="476672"/>
            <a:ext cx="4104456" cy="5904656"/>
          </a:xfrm>
          <a:prstGeom prst="rect">
            <a:avLst/>
          </a:prstGeom>
          <a:noFill/>
          <a:ln w="9525">
            <a:noFill/>
            <a:miter lim="800000"/>
            <a:headEnd/>
            <a:tailEnd/>
          </a:ln>
        </p:spPr>
      </p:pic>
      <p:sp>
        <p:nvSpPr>
          <p:cNvPr id="3" name="Прямоугольник 2"/>
          <p:cNvSpPr/>
          <p:nvPr/>
        </p:nvSpPr>
        <p:spPr>
          <a:xfrm>
            <a:off x="5436096" y="1628800"/>
            <a:ext cx="3240360" cy="1569660"/>
          </a:xfrm>
          <a:prstGeom prst="rect">
            <a:avLst/>
          </a:prstGeom>
        </p:spPr>
        <p:txBody>
          <a:bodyPr wrap="square">
            <a:spAutoFit/>
          </a:bodyPr>
          <a:lstStyle/>
          <a:p>
            <a:r>
              <a:rPr lang="ru-RU" sz="2400" dirty="0">
                <a:solidFill>
                  <a:schemeClr val="accent3">
                    <a:lumMod val="40000"/>
                    <a:lumOff val="60000"/>
                  </a:schemeClr>
                </a:solidFill>
              </a:rPr>
              <a:t>Памятник в </a:t>
            </a:r>
            <a:r>
              <a:rPr lang="ru-RU" sz="2400" dirty="0" smtClean="0">
                <a:solidFill>
                  <a:schemeClr val="accent3">
                    <a:lumMod val="40000"/>
                    <a:lumOff val="60000"/>
                  </a:schemeClr>
                </a:solidFill>
              </a:rPr>
              <a:t>     </a:t>
            </a:r>
          </a:p>
          <a:p>
            <a:r>
              <a:rPr lang="ru-RU" sz="2400" dirty="0" smtClean="0">
                <a:solidFill>
                  <a:schemeClr val="accent3">
                    <a:lumMod val="40000"/>
                    <a:lumOff val="60000"/>
                  </a:schemeClr>
                </a:solidFill>
              </a:rPr>
              <a:t> г</a:t>
            </a:r>
            <a:r>
              <a:rPr lang="ru-RU" sz="2400" dirty="0">
                <a:solidFill>
                  <a:schemeClr val="accent3">
                    <a:lumMod val="40000"/>
                    <a:lumOff val="60000"/>
                  </a:schemeClr>
                </a:solidFill>
              </a:rPr>
              <a:t>. </a:t>
            </a:r>
            <a:r>
              <a:rPr lang="ru-RU" sz="2400" dirty="0" smtClean="0">
                <a:solidFill>
                  <a:schemeClr val="accent3">
                    <a:lumMod val="40000"/>
                    <a:lumOff val="60000"/>
                  </a:schemeClr>
                </a:solidFill>
              </a:rPr>
              <a:t>Шепетовке</a:t>
            </a:r>
            <a:r>
              <a:rPr lang="ru-RU" sz="2400" dirty="0">
                <a:solidFill>
                  <a:schemeClr val="accent3">
                    <a:lumMod val="40000"/>
                    <a:lumOff val="60000"/>
                  </a:schemeClr>
                </a:solidFill>
              </a:rPr>
              <a:t>, перед школой, в которой </a:t>
            </a:r>
            <a:r>
              <a:rPr lang="ru-RU" sz="2400" dirty="0" smtClean="0">
                <a:solidFill>
                  <a:schemeClr val="accent3">
                    <a:lumMod val="40000"/>
                    <a:lumOff val="60000"/>
                  </a:schemeClr>
                </a:solidFill>
              </a:rPr>
              <a:t> учился Валя Котик.</a:t>
            </a:r>
            <a:endParaRPr lang="ru-RU" sz="2400"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219200"/>
          </a:xfrm>
        </p:spPr>
        <p:txBody>
          <a:bodyPr/>
          <a:lstStyle/>
          <a:p>
            <a:pPr algn="ctr"/>
            <a:r>
              <a:rPr lang="ru-RU" dirty="0" smtClean="0">
                <a:solidFill>
                  <a:schemeClr val="accent3">
                    <a:lumMod val="40000"/>
                    <a:lumOff val="60000"/>
                  </a:schemeClr>
                </a:solidFill>
              </a:rPr>
              <a:t>Боря </a:t>
            </a:r>
            <a:r>
              <a:rPr lang="ru-RU" dirty="0" err="1" smtClean="0">
                <a:solidFill>
                  <a:schemeClr val="accent3">
                    <a:lumMod val="40000"/>
                    <a:lumOff val="60000"/>
                  </a:schemeClr>
                </a:solidFill>
              </a:rPr>
              <a:t>Цариков</a:t>
            </a:r>
            <a:endParaRPr lang="ru-RU" dirty="0">
              <a:solidFill>
                <a:schemeClr val="accent3">
                  <a:lumMod val="40000"/>
                  <a:lumOff val="60000"/>
                </a:schemeClr>
              </a:solidFill>
            </a:endParaRPr>
          </a:p>
        </p:txBody>
      </p:sp>
      <p:sp>
        <p:nvSpPr>
          <p:cNvPr id="4" name="Содержимое 3"/>
          <p:cNvSpPr>
            <a:spLocks noGrp="1"/>
          </p:cNvSpPr>
          <p:nvPr>
            <p:ph sz="half" idx="2"/>
          </p:nvPr>
        </p:nvSpPr>
        <p:spPr>
          <a:xfrm>
            <a:off x="3923928" y="1086036"/>
            <a:ext cx="4536504" cy="5334000"/>
          </a:xfrm>
        </p:spPr>
        <p:txBody>
          <a:bodyPr>
            <a:noAutofit/>
          </a:bodyPr>
          <a:lstStyle/>
          <a:p>
            <a:pPr marL="0" indent="0">
              <a:buNone/>
            </a:pPr>
            <a:r>
              <a:rPr lang="ru-RU" sz="2000" dirty="0" smtClean="0">
                <a:solidFill>
                  <a:schemeClr val="accent3">
                    <a:lumMod val="40000"/>
                    <a:lumOff val="60000"/>
                  </a:schemeClr>
                </a:solidFill>
              </a:rPr>
              <a:t>Борис </a:t>
            </a:r>
            <a:r>
              <a:rPr lang="ru-RU" sz="2000" dirty="0" err="1" smtClean="0">
                <a:solidFill>
                  <a:schemeClr val="accent3">
                    <a:lumMod val="40000"/>
                    <a:lumOff val="60000"/>
                  </a:schemeClr>
                </a:solidFill>
              </a:rPr>
              <a:t>Цариков</a:t>
            </a:r>
            <a:r>
              <a:rPr lang="ru-RU" sz="2000" dirty="0" smtClean="0">
                <a:solidFill>
                  <a:schemeClr val="accent3">
                    <a:lumMod val="40000"/>
                    <a:lumOff val="60000"/>
                  </a:schemeClr>
                </a:solidFill>
              </a:rPr>
              <a:t> - разведчик 43-го стрелкового полка 106-й стрелковой дивизии 65-й армии Центрального фронта. С группой минёров  15 октября 1943 года первым переправился через Днепр в районе </a:t>
            </a:r>
            <a:r>
              <a:rPr lang="ru-RU" sz="2000" dirty="0" err="1" smtClean="0">
                <a:solidFill>
                  <a:schemeClr val="accent3">
                    <a:lumMod val="40000"/>
                    <a:lumOff val="60000"/>
                  </a:schemeClr>
                </a:solidFill>
              </a:rPr>
              <a:t>Лоев</a:t>
            </a:r>
            <a:r>
              <a:rPr lang="ru-RU" sz="2000" dirty="0" smtClean="0">
                <a:solidFill>
                  <a:schemeClr val="accent3">
                    <a:lumMod val="40000"/>
                    <a:lumOff val="60000"/>
                  </a:schemeClr>
                </a:solidFill>
              </a:rPr>
              <a:t> Гомельской области Белоруссии, водрузив на правом берегу Красное знамя, и в течение 5 суток участвовал в боях по расширению плацдарма.</a:t>
            </a:r>
            <a:r>
              <a:rPr lang="ru-RU" sz="2000" dirty="0"/>
              <a:t> 13 ноября </a:t>
            </a:r>
            <a:r>
              <a:rPr lang="ru-RU" sz="2000" dirty="0">
                <a:solidFill>
                  <a:schemeClr val="accent3">
                    <a:lumMod val="40000"/>
                    <a:lumOff val="60000"/>
                  </a:schemeClr>
                </a:solidFill>
              </a:rPr>
              <a:t>1943 года Борис </a:t>
            </a:r>
            <a:r>
              <a:rPr lang="ru-RU" sz="2000" dirty="0" err="1">
                <a:solidFill>
                  <a:schemeClr val="accent3">
                    <a:lumMod val="40000"/>
                    <a:lumOff val="60000"/>
                  </a:schemeClr>
                </a:solidFill>
              </a:rPr>
              <a:t>Цариков</a:t>
            </a:r>
            <a:r>
              <a:rPr lang="ru-RU" sz="2000" dirty="0">
                <a:solidFill>
                  <a:schemeClr val="accent3">
                    <a:lumMod val="40000"/>
                    <a:lumOff val="60000"/>
                  </a:schemeClr>
                </a:solidFill>
              </a:rPr>
              <a:t> </a:t>
            </a:r>
            <a:r>
              <a:rPr lang="ru-RU" sz="2000" dirty="0" smtClean="0">
                <a:solidFill>
                  <a:schemeClr val="accent3">
                    <a:lumMod val="40000"/>
                    <a:lumOff val="60000"/>
                  </a:schemeClr>
                </a:solidFill>
              </a:rPr>
              <a:t>погиб </a:t>
            </a:r>
            <a:r>
              <a:rPr lang="ru-RU" sz="2000" dirty="0">
                <a:solidFill>
                  <a:schemeClr val="accent3">
                    <a:lumMod val="40000"/>
                    <a:lumOff val="60000"/>
                  </a:schemeClr>
                </a:solidFill>
              </a:rPr>
              <a:t>в бою</a:t>
            </a:r>
            <a:r>
              <a:rPr lang="ru-RU" sz="2000" dirty="0" smtClean="0">
                <a:solidFill>
                  <a:schemeClr val="accent3">
                    <a:lumMod val="40000"/>
                    <a:lumOff val="60000"/>
                  </a:schemeClr>
                </a:solidFill>
              </a:rPr>
              <a:t>. Присвоено звание Героя Советского Союза</a:t>
            </a:r>
            <a:r>
              <a:rPr lang="ru-RU" sz="2000" dirty="0" smtClean="0"/>
              <a:t/>
            </a:r>
            <a:br>
              <a:rPr lang="ru-RU" sz="2000" dirty="0" smtClean="0"/>
            </a:br>
            <a:endParaRPr lang="ru-RU" sz="2000" dirty="0"/>
          </a:p>
        </p:txBody>
      </p:sp>
      <p:pic>
        <p:nvPicPr>
          <p:cNvPr id="5" name="Содержимое 4" descr="&amp;TScy;&amp;acy;&amp;rcy;&amp;icy;&amp;kcy;&amp;ocy;&amp;vcy; &amp;Bcy;&amp;ocy;&amp;rcy;&amp;icy;&amp;scy; &amp;Acy;&amp;ncy;&amp;dcy;&amp;rcy;&amp;iecy;&amp;iecy;&amp;vcy;&amp;icy;&amp;chcy;"/>
          <p:cNvPicPr>
            <a:picLocks noGrp="1"/>
          </p:cNvPicPr>
          <p:nvPr>
            <p:ph sz="half" idx="1"/>
          </p:nvPr>
        </p:nvPicPr>
        <p:blipFill>
          <a:blip r:embed="rId2" cstate="screen"/>
          <a:srcRect/>
          <a:stretch>
            <a:fillRect/>
          </a:stretch>
        </p:blipFill>
        <p:spPr bwMode="auto">
          <a:xfrm>
            <a:off x="323528" y="1484784"/>
            <a:ext cx="3240360"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219200"/>
          </a:xfrm>
        </p:spPr>
        <p:txBody>
          <a:bodyPr/>
          <a:lstStyle/>
          <a:p>
            <a:pPr algn="ctr"/>
            <a:r>
              <a:rPr lang="ru-RU" dirty="0" smtClean="0">
                <a:solidFill>
                  <a:schemeClr val="accent3">
                    <a:lumMod val="40000"/>
                    <a:lumOff val="60000"/>
                  </a:schemeClr>
                </a:solidFill>
              </a:rPr>
              <a:t>Зина Портнова</a:t>
            </a:r>
            <a:endParaRPr lang="ru-RU" dirty="0">
              <a:solidFill>
                <a:schemeClr val="accent3">
                  <a:lumMod val="40000"/>
                  <a:lumOff val="60000"/>
                </a:schemeClr>
              </a:solidFill>
            </a:endParaRPr>
          </a:p>
        </p:txBody>
      </p:sp>
      <p:sp>
        <p:nvSpPr>
          <p:cNvPr id="4" name="Содержимое 3"/>
          <p:cNvSpPr>
            <a:spLocks noGrp="1"/>
          </p:cNvSpPr>
          <p:nvPr>
            <p:ph sz="half" idx="2"/>
          </p:nvPr>
        </p:nvSpPr>
        <p:spPr>
          <a:xfrm>
            <a:off x="4283968" y="1268760"/>
            <a:ext cx="4280152" cy="4680520"/>
          </a:xfrm>
        </p:spPr>
        <p:txBody>
          <a:bodyPr>
            <a:normAutofit/>
          </a:bodyPr>
          <a:lstStyle/>
          <a:p>
            <a:pPr marL="0" indent="0">
              <a:buNone/>
            </a:pPr>
            <a:r>
              <a:rPr lang="ru-RU" sz="2000" dirty="0" smtClean="0">
                <a:solidFill>
                  <a:schemeClr val="accent3">
                    <a:lumMod val="40000"/>
                    <a:lumOff val="60000"/>
                  </a:schemeClr>
                </a:solidFill>
              </a:rPr>
              <a:t>Была одним из создателей тайной организации «юные мстители». </a:t>
            </a:r>
            <a:r>
              <a:rPr lang="ru-RU" sz="1800" dirty="0">
                <a:solidFill>
                  <a:schemeClr val="accent3">
                    <a:lumMod val="40000"/>
                    <a:lumOff val="60000"/>
                  </a:schemeClr>
                </a:solidFill>
              </a:rPr>
              <a:t>Девочка отличалась бесстрашием, смекалкой и никогда не унывала</a:t>
            </a:r>
            <a:r>
              <a:rPr lang="ru-RU" dirty="0"/>
              <a:t>. </a:t>
            </a:r>
            <a:r>
              <a:rPr lang="ru-RU" sz="2000" dirty="0" smtClean="0">
                <a:solidFill>
                  <a:schemeClr val="accent3">
                    <a:lumMod val="40000"/>
                    <a:lumOff val="60000"/>
                  </a:schemeClr>
                </a:solidFill>
              </a:rPr>
              <a:t>Устроившись на работу в немецкую столовую, отравила пищу для немецких солдат. Попав однажды в плен, девочка подверглась жесточайшим пыткам, но не предала своих товарищей. Спустя месяц мучений Зина была расстреляна. Посмертно присвоено звание Героя Советского  Союза.</a:t>
            </a:r>
            <a:endParaRPr lang="ru-RU" sz="2000" dirty="0">
              <a:solidFill>
                <a:schemeClr val="accent3">
                  <a:lumMod val="40000"/>
                  <a:lumOff val="60000"/>
                </a:schemeClr>
              </a:solidFill>
            </a:endParaRPr>
          </a:p>
        </p:txBody>
      </p:sp>
      <p:pic>
        <p:nvPicPr>
          <p:cNvPr id="5" name="Содержимое 4" descr="&amp;Zcy;&amp;icy;&amp;ncy;&amp;acy; &amp;Pcy;&amp;ocy;&amp;rcy;&amp;tcy;&amp;ncy;&amp;ocy;&amp;vcy;&amp;acy;.jpg"/>
          <p:cNvPicPr>
            <a:picLocks noGrp="1"/>
          </p:cNvPicPr>
          <p:nvPr>
            <p:ph sz="half" idx="1"/>
          </p:nvPr>
        </p:nvPicPr>
        <p:blipFill>
          <a:blip r:embed="rId2" cstate="screen"/>
          <a:srcRect/>
          <a:stretch>
            <a:fillRect/>
          </a:stretch>
        </p:blipFill>
        <p:spPr bwMode="auto">
          <a:xfrm>
            <a:off x="683568" y="1268760"/>
            <a:ext cx="3384376"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upload.wikimedia.org/wikipedia/commons/thumb/0/0f/Zini_Portnovoj_Street_%28Saint-Petersburg%292.JPG/800px-Zini_Portnovoj_Street_%28Saint-Petersburg%292.JPG"/>
          <p:cNvPicPr/>
          <p:nvPr/>
        </p:nvPicPr>
        <p:blipFill>
          <a:blip r:embed="rId2" cstate="screen"/>
          <a:srcRect/>
          <a:stretch>
            <a:fillRect/>
          </a:stretch>
        </p:blipFill>
        <p:spPr bwMode="auto">
          <a:xfrm>
            <a:off x="3707904" y="332656"/>
            <a:ext cx="5064863" cy="3818384"/>
          </a:xfrm>
          <a:prstGeom prst="rect">
            <a:avLst/>
          </a:prstGeom>
          <a:noFill/>
          <a:ln w="9525">
            <a:noFill/>
            <a:miter lim="800000"/>
            <a:headEnd/>
            <a:tailEnd/>
          </a:ln>
        </p:spPr>
      </p:pic>
      <p:pic>
        <p:nvPicPr>
          <p:cNvPr id="3" name="Рисунок 2" descr="https://upload.wikimedia.org/wikipedia/ru/e/ed/%D0%97._%D0%9F%D0%BE%D1%80%D1%82%D0%BD%D0%BE%D0%B2%D0%B0_%28%D0%9C%D0%B5%D0%BC%D0%BE%D1%80%D0%B8%D0%B0%D0%BB%D1%8C%D0%BD%D0%B0%D1%8F_%D0%B4%D0%BE%D1%81%D0%BA%D0%B0_%D0%BD%D0%B0_%D0%B4.60%29.jpg"/>
          <p:cNvPicPr/>
          <p:nvPr/>
        </p:nvPicPr>
        <p:blipFill>
          <a:blip r:embed="rId3" cstate="screen"/>
          <a:srcRect/>
          <a:stretch>
            <a:fillRect/>
          </a:stretch>
        </p:blipFill>
        <p:spPr bwMode="auto">
          <a:xfrm>
            <a:off x="395536" y="2564904"/>
            <a:ext cx="5040560" cy="3933056"/>
          </a:xfrm>
          <a:prstGeom prst="rect">
            <a:avLst/>
          </a:prstGeom>
          <a:noFill/>
          <a:ln w="9525">
            <a:noFill/>
            <a:miter lim="800000"/>
            <a:headEnd/>
            <a:tailEnd/>
          </a:ln>
        </p:spPr>
      </p:pic>
      <p:sp>
        <p:nvSpPr>
          <p:cNvPr id="4" name="Прямоугольник 3"/>
          <p:cNvSpPr/>
          <p:nvPr/>
        </p:nvSpPr>
        <p:spPr>
          <a:xfrm>
            <a:off x="827584" y="404664"/>
            <a:ext cx="2952328" cy="1569660"/>
          </a:xfrm>
          <a:prstGeom prst="rect">
            <a:avLst/>
          </a:prstGeom>
        </p:spPr>
        <p:txBody>
          <a:bodyPr wrap="square">
            <a:spAutoFit/>
          </a:bodyPr>
          <a:lstStyle/>
          <a:p>
            <a:r>
              <a:rPr lang="ru-RU" sz="2400" dirty="0">
                <a:solidFill>
                  <a:schemeClr val="accent3">
                    <a:lumMod val="40000"/>
                    <a:lumOff val="60000"/>
                  </a:schemeClr>
                </a:solidFill>
                <a:latin typeface="Times New Roman" pitchFamily="18" charset="0"/>
                <a:cs typeface="Times New Roman" pitchFamily="18" charset="0"/>
              </a:rPr>
              <a:t>Памятная доска </a:t>
            </a:r>
            <a:r>
              <a:rPr lang="ru-RU" sz="2400" dirty="0" smtClean="0">
                <a:solidFill>
                  <a:schemeClr val="accent3">
                    <a:lumMod val="40000"/>
                    <a:lumOff val="60000"/>
                  </a:schemeClr>
                </a:solidFill>
                <a:latin typeface="Times New Roman" pitchFamily="18" charset="0"/>
                <a:cs typeface="Times New Roman" pitchFamily="18" charset="0"/>
              </a:rPr>
              <a:t> в Санкт-Петербурге. Улица</a:t>
            </a:r>
          </a:p>
          <a:p>
            <a:r>
              <a:rPr lang="ru-RU" sz="2400" dirty="0" smtClean="0">
                <a:solidFill>
                  <a:schemeClr val="accent3">
                    <a:lumMod val="40000"/>
                    <a:lumOff val="60000"/>
                  </a:schemeClr>
                </a:solidFill>
                <a:latin typeface="Times New Roman" pitchFamily="18" charset="0"/>
                <a:cs typeface="Times New Roman" pitchFamily="18" charset="0"/>
              </a:rPr>
              <a:t>Зины Портновой</a:t>
            </a:r>
            <a:endParaRPr lang="ru-RU" sz="2400" dirty="0">
              <a:solidFill>
                <a:schemeClr val="accent3">
                  <a:lumMod val="40000"/>
                  <a:lumOff val="60000"/>
                </a:schemeClr>
              </a:solidFill>
              <a:latin typeface="Times New Roman" pitchFamily="18" charset="0"/>
              <a:cs typeface="Times New Roman" pitchFamily="18" charset="0"/>
            </a:endParaRPr>
          </a:p>
        </p:txBody>
      </p:sp>
      <p:sp>
        <p:nvSpPr>
          <p:cNvPr id="5" name="Прямоугольник 4"/>
          <p:cNvSpPr/>
          <p:nvPr/>
        </p:nvSpPr>
        <p:spPr>
          <a:xfrm>
            <a:off x="5508104" y="5085184"/>
            <a:ext cx="2736304" cy="1200329"/>
          </a:xfrm>
          <a:prstGeom prst="rect">
            <a:avLst/>
          </a:prstGeom>
        </p:spPr>
        <p:txBody>
          <a:bodyPr wrap="square">
            <a:spAutoFit/>
          </a:bodyPr>
          <a:lstStyle/>
          <a:p>
            <a:r>
              <a:rPr lang="ru-RU" sz="2400" dirty="0">
                <a:solidFill>
                  <a:schemeClr val="accent3">
                    <a:lumMod val="40000"/>
                    <a:lumOff val="60000"/>
                  </a:schemeClr>
                </a:solidFill>
                <a:latin typeface="Times New Roman" pitchFamily="18" charset="0"/>
                <a:cs typeface="Times New Roman" pitchFamily="18" charset="0"/>
              </a:rPr>
              <a:t>Мемориальная доска </a:t>
            </a:r>
            <a:r>
              <a:rPr lang="ru-RU" sz="2400" dirty="0" smtClean="0">
                <a:solidFill>
                  <a:schemeClr val="accent3">
                    <a:lumMod val="40000"/>
                    <a:lumOff val="60000"/>
                  </a:schemeClr>
                </a:solidFill>
                <a:latin typeface="Times New Roman" pitchFamily="18" charset="0"/>
                <a:cs typeface="Times New Roman" pitchFamily="18" charset="0"/>
              </a:rPr>
              <a:t>ул. Зины Портновой, д. 60</a:t>
            </a:r>
            <a:endParaRPr lang="ru-RU" sz="2400" dirty="0">
              <a:solidFill>
                <a:schemeClr val="accent3">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3408"/>
            <a:ext cx="8229600" cy="1219200"/>
          </a:xfrm>
        </p:spPr>
        <p:txBody>
          <a:bodyPr/>
          <a:lstStyle/>
          <a:p>
            <a:pPr algn="ctr"/>
            <a:r>
              <a:rPr lang="ru-RU" dirty="0" smtClean="0">
                <a:solidFill>
                  <a:schemeClr val="accent3">
                    <a:lumMod val="40000"/>
                    <a:lumOff val="60000"/>
                  </a:schemeClr>
                </a:solidFill>
              </a:rPr>
              <a:t>Саша Чекалин</a:t>
            </a:r>
            <a:endParaRPr lang="ru-RU" dirty="0">
              <a:solidFill>
                <a:schemeClr val="accent3">
                  <a:lumMod val="40000"/>
                  <a:lumOff val="60000"/>
                </a:schemeClr>
              </a:solidFill>
            </a:endParaRPr>
          </a:p>
        </p:txBody>
      </p:sp>
      <p:sp>
        <p:nvSpPr>
          <p:cNvPr id="4" name="Содержимое 3"/>
          <p:cNvSpPr>
            <a:spLocks noGrp="1"/>
          </p:cNvSpPr>
          <p:nvPr>
            <p:ph sz="half" idx="2"/>
          </p:nvPr>
        </p:nvSpPr>
        <p:spPr>
          <a:xfrm>
            <a:off x="3351680" y="980728"/>
            <a:ext cx="5792320" cy="5328592"/>
          </a:xfrm>
        </p:spPr>
        <p:txBody>
          <a:bodyPr>
            <a:noAutofit/>
          </a:bodyPr>
          <a:lstStyle/>
          <a:p>
            <a:pPr marL="0" indent="0">
              <a:buNone/>
            </a:pPr>
            <a:r>
              <a:rPr lang="ru-RU" sz="2500" dirty="0" smtClean="0">
                <a:solidFill>
                  <a:schemeClr val="accent3">
                    <a:lumMod val="40000"/>
                    <a:lumOff val="60000"/>
                  </a:schemeClr>
                </a:solidFill>
                <a:latin typeface="Times New Roman" pitchFamily="18" charset="0"/>
                <a:cs typeface="Times New Roman" pitchFamily="18" charset="0"/>
              </a:rPr>
              <a:t>Партизан отряда "Передовой" Тульской области. Отряд нанес фашистам значительный урон. Горели склады, взрывались на минах автомашины, шли под откос поезда, бесследно исчезали часовые, патрули. Однажды, в ходе засады у дороги на Лихвин, Саша уничтожил машину, переполненную немецкими солдатами. Был схвачен врагом и подвергнут пыткам, после чего повешен на площади г. Лихвин.</a:t>
            </a:r>
            <a:r>
              <a:rPr lang="ru-RU" sz="2500" b="1" dirty="0" smtClean="0">
                <a:solidFill>
                  <a:schemeClr val="accent3">
                    <a:lumMod val="40000"/>
                    <a:lumOff val="60000"/>
                  </a:schemeClr>
                </a:solidFill>
                <a:latin typeface="Times New Roman" pitchFamily="18" charset="0"/>
                <a:cs typeface="Times New Roman" pitchFamily="18" charset="0"/>
              </a:rPr>
              <a:t> З</a:t>
            </a:r>
            <a:r>
              <a:rPr lang="ru-RU" sz="2500" dirty="0" smtClean="0">
                <a:solidFill>
                  <a:schemeClr val="accent3">
                    <a:lumMod val="40000"/>
                    <a:lumOff val="60000"/>
                  </a:schemeClr>
                </a:solidFill>
                <a:latin typeface="Times New Roman" pitchFamily="18" charset="0"/>
                <a:cs typeface="Times New Roman" pitchFamily="18" charset="0"/>
              </a:rPr>
              <a:t>вание Героя Советского Союза Чекалину Александру Павловичу присвоено посмертно .</a:t>
            </a:r>
            <a:endParaRPr lang="ru-RU" sz="2500" dirty="0">
              <a:solidFill>
                <a:schemeClr val="accent3">
                  <a:lumMod val="40000"/>
                  <a:lumOff val="60000"/>
                </a:schemeClr>
              </a:solidFill>
              <a:latin typeface="Times New Roman" pitchFamily="18" charset="0"/>
              <a:cs typeface="Times New Roman" pitchFamily="18" charset="0"/>
            </a:endParaRPr>
          </a:p>
        </p:txBody>
      </p:sp>
      <p:pic>
        <p:nvPicPr>
          <p:cNvPr id="5" name="Содержимое 4" descr="Chekalin AP.jpg"/>
          <p:cNvPicPr>
            <a:picLocks noGrp="1"/>
          </p:cNvPicPr>
          <p:nvPr>
            <p:ph sz="half" idx="1"/>
          </p:nvPr>
        </p:nvPicPr>
        <p:blipFill>
          <a:blip r:embed="rId2" cstate="screen"/>
          <a:srcRect/>
          <a:stretch>
            <a:fillRect/>
          </a:stretch>
        </p:blipFill>
        <p:spPr bwMode="auto">
          <a:xfrm>
            <a:off x="251520" y="1556792"/>
            <a:ext cx="3073251" cy="39406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upload.wikimedia.org/wikipedia/ru/1/1c/%D0%9F%D0%B0%D0%BC%D1%8F%D1%82%D0%BD%D0%B8%D0%BA_%D0%90%D0%BB%D0%B5%D0%BA%D1%81%D0%B0%D0%BD%D0%B4%D1%80%D1%83_%D0%A7%D0%B5%D0%BA%D0%B0%D0%BB%D0%B8%D0%BD%D1%83.jpg"/>
          <p:cNvPicPr/>
          <p:nvPr/>
        </p:nvPicPr>
        <p:blipFill>
          <a:blip r:embed="rId2" cstate="screen"/>
          <a:srcRect/>
          <a:stretch>
            <a:fillRect/>
          </a:stretch>
        </p:blipFill>
        <p:spPr bwMode="auto">
          <a:xfrm>
            <a:off x="683568" y="260649"/>
            <a:ext cx="3226693" cy="5544616"/>
          </a:xfrm>
          <a:prstGeom prst="rect">
            <a:avLst/>
          </a:prstGeom>
          <a:noFill/>
          <a:ln w="9525">
            <a:noFill/>
            <a:miter lim="800000"/>
            <a:headEnd/>
            <a:tailEnd/>
          </a:ln>
        </p:spPr>
      </p:pic>
      <p:pic>
        <p:nvPicPr>
          <p:cNvPr id="3" name="Рисунок 2" descr="https://upload.wikimedia.org/wikipedia/ru/d/d2/%D0%9C%D0%BE%D0%B3%D0%B8%D0%BB%D0%B0_%D0%90._%D0%9F._%D0%A7%D0%B5%D0%BA%D0%B0%D0%BB%D0%B8%D0%BD%D0%B0.jpg"/>
          <p:cNvPicPr/>
          <p:nvPr/>
        </p:nvPicPr>
        <p:blipFill>
          <a:blip r:embed="rId3" cstate="screen"/>
          <a:srcRect/>
          <a:stretch>
            <a:fillRect/>
          </a:stretch>
        </p:blipFill>
        <p:spPr bwMode="auto">
          <a:xfrm>
            <a:off x="5004048" y="332656"/>
            <a:ext cx="2938661" cy="5472608"/>
          </a:xfrm>
          <a:prstGeom prst="rect">
            <a:avLst/>
          </a:prstGeom>
          <a:noFill/>
          <a:ln w="9525">
            <a:noFill/>
            <a:miter lim="800000"/>
            <a:headEnd/>
            <a:tailEnd/>
          </a:ln>
        </p:spPr>
      </p:pic>
      <p:sp>
        <p:nvSpPr>
          <p:cNvPr id="4" name="Прямоугольник 3"/>
          <p:cNvSpPr/>
          <p:nvPr/>
        </p:nvSpPr>
        <p:spPr>
          <a:xfrm>
            <a:off x="611560" y="6021288"/>
            <a:ext cx="3636380" cy="523220"/>
          </a:xfrm>
          <a:prstGeom prst="rect">
            <a:avLst/>
          </a:prstGeom>
        </p:spPr>
        <p:txBody>
          <a:bodyPr wrap="none">
            <a:spAutoFit/>
          </a:bodyPr>
          <a:lstStyle/>
          <a:p>
            <a:r>
              <a:rPr lang="ru-RU" sz="2800" dirty="0">
                <a:solidFill>
                  <a:schemeClr val="accent3">
                    <a:lumMod val="40000"/>
                    <a:lumOff val="60000"/>
                  </a:schemeClr>
                </a:solidFill>
                <a:latin typeface="Times New Roman" pitchFamily="18" charset="0"/>
                <a:cs typeface="Times New Roman" pitchFamily="18" charset="0"/>
              </a:rPr>
              <a:t>Памятник в </a:t>
            </a:r>
            <a:r>
              <a:rPr lang="ru-RU" sz="2800" dirty="0" smtClean="0">
                <a:solidFill>
                  <a:schemeClr val="accent3">
                    <a:lumMod val="40000"/>
                    <a:lumOff val="60000"/>
                  </a:schemeClr>
                </a:solidFill>
                <a:latin typeface="Times New Roman" pitchFamily="18" charset="0"/>
                <a:cs typeface="Times New Roman" pitchFamily="18" charset="0"/>
              </a:rPr>
              <a:t>г. Чекалин</a:t>
            </a:r>
            <a:endParaRPr lang="ru-RU" sz="2800" dirty="0">
              <a:solidFill>
                <a:schemeClr val="accent3">
                  <a:lumMod val="40000"/>
                  <a:lumOff val="60000"/>
                </a:schemeClr>
              </a:solidFill>
              <a:latin typeface="Times New Roman" pitchFamily="18" charset="0"/>
              <a:cs typeface="Times New Roman" pitchFamily="18" charset="0"/>
            </a:endParaRPr>
          </a:p>
        </p:txBody>
      </p:sp>
      <p:sp>
        <p:nvSpPr>
          <p:cNvPr id="5" name="Прямоугольник 4"/>
          <p:cNvSpPr/>
          <p:nvPr/>
        </p:nvSpPr>
        <p:spPr>
          <a:xfrm>
            <a:off x="5004048" y="5949280"/>
            <a:ext cx="3276410" cy="523220"/>
          </a:xfrm>
          <a:prstGeom prst="rect">
            <a:avLst/>
          </a:prstGeom>
        </p:spPr>
        <p:txBody>
          <a:bodyPr wrap="none">
            <a:spAutoFit/>
          </a:bodyPr>
          <a:lstStyle/>
          <a:p>
            <a:r>
              <a:rPr lang="ru-RU" sz="2800" dirty="0">
                <a:solidFill>
                  <a:schemeClr val="accent3">
                    <a:lumMod val="40000"/>
                    <a:lumOff val="60000"/>
                  </a:schemeClr>
                </a:solidFill>
                <a:latin typeface="Times New Roman" pitchFamily="18" charset="0"/>
                <a:cs typeface="Times New Roman" pitchFamily="18" charset="0"/>
              </a:rPr>
              <a:t>Могила в </a:t>
            </a:r>
            <a:r>
              <a:rPr lang="ru-RU" sz="2800" dirty="0" smtClean="0">
                <a:solidFill>
                  <a:schemeClr val="accent3">
                    <a:lumMod val="40000"/>
                    <a:lumOff val="60000"/>
                  </a:schemeClr>
                </a:solidFill>
                <a:latin typeface="Times New Roman" pitchFamily="18" charset="0"/>
                <a:cs typeface="Times New Roman" pitchFamily="18" charset="0"/>
              </a:rPr>
              <a:t>г. </a:t>
            </a:r>
            <a:r>
              <a:rPr lang="ru-RU" sz="2800" dirty="0">
                <a:solidFill>
                  <a:schemeClr val="accent3">
                    <a:lumMod val="40000"/>
                    <a:lumOff val="60000"/>
                  </a:schemeClr>
                </a:solidFill>
                <a:latin typeface="Times New Roman" pitchFamily="18" charset="0"/>
                <a:cs typeface="Times New Roman" pitchFamily="18" charset="0"/>
              </a:rPr>
              <a:t>Чекалин</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980728"/>
            <a:ext cx="4968552" cy="707886"/>
          </a:xfrm>
          <a:prstGeom prst="rect">
            <a:avLst/>
          </a:prstGeom>
        </p:spPr>
        <p:txBody>
          <a:bodyPr wrap="square">
            <a:spAutoFit/>
          </a:bodyPr>
          <a:lstStyle/>
          <a:p>
            <a:r>
              <a:rPr lang="ru-RU" sz="4000" b="1" dirty="0">
                <a:solidFill>
                  <a:schemeClr val="accent3">
                    <a:lumMod val="40000"/>
                    <a:lumOff val="60000"/>
                  </a:schemeClr>
                </a:solidFill>
                <a:latin typeface="+mj-lt"/>
              </a:rPr>
              <a:t>Галя Комлева</a:t>
            </a:r>
            <a:endParaRPr lang="ru-RU" sz="4000" dirty="0">
              <a:solidFill>
                <a:schemeClr val="accent3">
                  <a:lumMod val="40000"/>
                  <a:lumOff val="60000"/>
                </a:schemeClr>
              </a:solidFill>
              <a:latin typeface="+mj-lt"/>
            </a:endParaRPr>
          </a:p>
        </p:txBody>
      </p:sp>
      <p:sp>
        <p:nvSpPr>
          <p:cNvPr id="5" name="Прямоугольник 4"/>
          <p:cNvSpPr/>
          <p:nvPr/>
        </p:nvSpPr>
        <p:spPr>
          <a:xfrm>
            <a:off x="3923928" y="1628799"/>
            <a:ext cx="4608512" cy="4524315"/>
          </a:xfrm>
          <a:prstGeom prst="rect">
            <a:avLst/>
          </a:prstGeom>
        </p:spPr>
        <p:txBody>
          <a:bodyPr wrap="square">
            <a:spAutoFit/>
          </a:bodyPr>
          <a:lstStyle/>
          <a:p>
            <a:r>
              <a:rPr lang="ru-RU" dirty="0">
                <a:solidFill>
                  <a:schemeClr val="accent3">
                    <a:lumMod val="40000"/>
                    <a:lumOff val="60000"/>
                  </a:schemeClr>
                </a:solidFill>
                <a:latin typeface="+mj-lt"/>
              </a:rPr>
              <a:t>В </a:t>
            </a:r>
            <a:r>
              <a:rPr lang="ru-RU" dirty="0" err="1">
                <a:solidFill>
                  <a:schemeClr val="accent3">
                    <a:lumMod val="40000"/>
                    <a:lumOff val="60000"/>
                  </a:schemeClr>
                </a:solidFill>
                <a:latin typeface="+mj-lt"/>
              </a:rPr>
              <a:t>Лужском</a:t>
            </a:r>
            <a:r>
              <a:rPr lang="ru-RU" dirty="0">
                <a:solidFill>
                  <a:schemeClr val="accent3">
                    <a:lumMod val="40000"/>
                    <a:lumOff val="60000"/>
                  </a:schemeClr>
                </a:solidFill>
                <a:latin typeface="+mj-lt"/>
              </a:rPr>
              <a:t> районе Ленинградской области чтут память отважной юной партизанки Гали Комлевой. Она, как и многие ее сверстники в военные годы, была разведчицей, снабжала партизан важными сведениями. Фашисты выследили Комлеву, схватили, бросили в камеру. Два месяца непрерывных допросов, побоев, издевательств. От Гали требовали назвать имена партизанских связных. Но пытки не сломили девочку, она не проронила ни слова. Галя Комлева была безжалостно расстреляна. Она посмертно награждена орденом Отечественной войны 1-й степени.</a:t>
            </a:r>
            <a:br>
              <a:rPr lang="ru-RU" dirty="0">
                <a:solidFill>
                  <a:schemeClr val="accent3">
                    <a:lumMod val="40000"/>
                    <a:lumOff val="60000"/>
                  </a:schemeClr>
                </a:solidFill>
                <a:latin typeface="+mj-lt"/>
              </a:rPr>
            </a:br>
            <a:endParaRPr lang="ru-RU" dirty="0">
              <a:solidFill>
                <a:schemeClr val="accent3">
                  <a:lumMod val="40000"/>
                  <a:lumOff val="60000"/>
                </a:schemeClr>
              </a:solidFill>
              <a:latin typeface="+mj-lt"/>
            </a:endParaRPr>
          </a:p>
        </p:txBody>
      </p:sp>
      <p:pic>
        <p:nvPicPr>
          <p:cNvPr id="1026" name="Picture 2" descr="http://trueimages.ru/img/0e/8f/b7e2c8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65770"/>
            <a:ext cx="2915394" cy="4287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il.ru/images/military/military/photo/Vitia-Homenk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05694"/>
            <a:ext cx="3481199" cy="49036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355976" y="1268760"/>
            <a:ext cx="4427984" cy="4524315"/>
          </a:xfrm>
          <a:prstGeom prst="rect">
            <a:avLst/>
          </a:prstGeom>
        </p:spPr>
        <p:txBody>
          <a:bodyPr wrap="square">
            <a:spAutoFit/>
          </a:bodyPr>
          <a:lstStyle/>
          <a:p>
            <a:r>
              <a:rPr lang="ru-RU" altLang="ru-RU" sz="1600" b="1" dirty="0">
                <a:solidFill>
                  <a:schemeClr val="accent3">
                    <a:lumMod val="40000"/>
                    <a:lumOff val="60000"/>
                  </a:schemeClr>
                </a:solidFill>
                <a:latin typeface="+mj-lt"/>
                <a:cs typeface="Arial" panose="020B0604020202020204" pitchFamily="34" charset="0"/>
              </a:rPr>
              <a:t>Витя </a:t>
            </a:r>
            <a:r>
              <a:rPr lang="ru-RU" altLang="ru-RU" sz="1600" dirty="0" smtClean="0">
                <a:solidFill>
                  <a:schemeClr val="accent3">
                    <a:lumMod val="40000"/>
                    <a:lumOff val="60000"/>
                  </a:schemeClr>
                </a:solidFill>
                <a:latin typeface="+mj-lt"/>
                <a:cs typeface="Arial" panose="020B0604020202020204" pitchFamily="34" charset="0"/>
              </a:rPr>
              <a:t> работал </a:t>
            </a:r>
            <a:r>
              <a:rPr lang="ru-RU" altLang="ru-RU" sz="1600" dirty="0">
                <a:solidFill>
                  <a:schemeClr val="accent3">
                    <a:lumMod val="40000"/>
                    <a:lumOff val="60000"/>
                  </a:schemeClr>
                </a:solidFill>
                <a:latin typeface="+mj-lt"/>
                <a:cs typeface="Arial" panose="020B0604020202020204" pitchFamily="34" charset="0"/>
              </a:rPr>
              <a:t>в </a:t>
            </a:r>
            <a:r>
              <a:rPr lang="ru-RU" altLang="ru-RU" sz="1600" dirty="0" smtClean="0">
                <a:solidFill>
                  <a:schemeClr val="accent3">
                    <a:lumMod val="40000"/>
                    <a:lumOff val="60000"/>
                  </a:schemeClr>
                </a:solidFill>
                <a:latin typeface="+mj-lt"/>
                <a:cs typeface="Arial" panose="020B0604020202020204" pitchFamily="34" charset="0"/>
              </a:rPr>
              <a:t> немецкой офицерской </a:t>
            </a:r>
            <a:r>
              <a:rPr lang="ru-RU" altLang="ru-RU" sz="1600" dirty="0">
                <a:solidFill>
                  <a:schemeClr val="accent3">
                    <a:lumMod val="40000"/>
                    <a:lumOff val="60000"/>
                  </a:schemeClr>
                </a:solidFill>
                <a:latin typeface="+mj-lt"/>
                <a:cs typeface="Arial" panose="020B0604020202020204" pitchFamily="34" charset="0"/>
              </a:rPr>
              <a:t>столовой. Мыл посуду, </a:t>
            </a:r>
            <a:r>
              <a:rPr lang="ru-RU" altLang="ru-RU" sz="1600" dirty="0" smtClean="0">
                <a:solidFill>
                  <a:schemeClr val="accent3">
                    <a:lumMod val="40000"/>
                    <a:lumOff val="60000"/>
                  </a:schemeClr>
                </a:solidFill>
                <a:latin typeface="+mj-lt"/>
                <a:cs typeface="Arial" panose="020B0604020202020204" pitchFamily="34" charset="0"/>
              </a:rPr>
              <a:t>убирал </a:t>
            </a:r>
            <a:r>
              <a:rPr lang="ru-RU" altLang="ru-RU" sz="1600" dirty="0">
                <a:solidFill>
                  <a:schemeClr val="accent3">
                    <a:lumMod val="40000"/>
                    <a:lumOff val="60000"/>
                  </a:schemeClr>
                </a:solidFill>
                <a:latin typeface="+mj-lt"/>
                <a:cs typeface="Arial" panose="020B0604020202020204" pitchFamily="34" charset="0"/>
              </a:rPr>
              <a:t>и</a:t>
            </a:r>
            <a:r>
              <a:rPr lang="ru-RU" altLang="ru-RU" sz="1600" dirty="0" smtClean="0">
                <a:solidFill>
                  <a:schemeClr val="accent3">
                    <a:lumMod val="40000"/>
                    <a:lumOff val="60000"/>
                  </a:schemeClr>
                </a:solidFill>
                <a:latin typeface="+mj-lt"/>
                <a:cs typeface="Arial" panose="020B0604020202020204" pitchFamily="34" charset="0"/>
              </a:rPr>
              <a:t> </a:t>
            </a:r>
            <a:r>
              <a:rPr lang="ru-RU" altLang="ru-RU" sz="1600" dirty="0">
                <a:solidFill>
                  <a:schemeClr val="accent3">
                    <a:lumMod val="40000"/>
                    <a:lumOff val="60000"/>
                  </a:schemeClr>
                </a:solidFill>
                <a:latin typeface="+mj-lt"/>
                <a:cs typeface="Arial" panose="020B0604020202020204" pitchFamily="34" charset="0"/>
              </a:rPr>
              <a:t>запоминал все, о чем говорят </a:t>
            </a:r>
            <a:r>
              <a:rPr lang="ru-RU" altLang="ru-RU" sz="1600" dirty="0" smtClean="0">
                <a:solidFill>
                  <a:schemeClr val="accent3">
                    <a:lumMod val="40000"/>
                    <a:lumOff val="60000"/>
                  </a:schemeClr>
                </a:solidFill>
                <a:latin typeface="+mj-lt"/>
                <a:cs typeface="Arial" panose="020B0604020202020204" pitchFamily="34" charset="0"/>
              </a:rPr>
              <a:t>офицеры. </a:t>
            </a:r>
            <a:r>
              <a:rPr lang="ru-RU" altLang="ru-RU" sz="1600" dirty="0">
                <a:solidFill>
                  <a:schemeClr val="accent3">
                    <a:lumMod val="40000"/>
                    <a:lumOff val="60000"/>
                  </a:schemeClr>
                </a:solidFill>
                <a:latin typeface="+mj-lt"/>
                <a:cs typeface="Arial" panose="020B0604020202020204" pitchFamily="34" charset="0"/>
              </a:rPr>
              <a:t>Добытые Виктором сведения высоко ценились в подпольной </a:t>
            </a:r>
            <a:r>
              <a:rPr lang="ru-RU" altLang="ru-RU" sz="1600" dirty="0" smtClean="0">
                <a:solidFill>
                  <a:schemeClr val="accent3">
                    <a:lumMod val="40000"/>
                    <a:lumOff val="60000"/>
                  </a:schemeClr>
                </a:solidFill>
                <a:latin typeface="+mj-lt"/>
                <a:cs typeface="Arial" panose="020B0604020202020204" pitchFamily="34" charset="0"/>
              </a:rPr>
              <a:t>организации. </a:t>
            </a:r>
            <a:r>
              <a:rPr lang="ru-RU" altLang="ru-RU" sz="1600" dirty="0">
                <a:solidFill>
                  <a:schemeClr val="accent3">
                    <a:lumMod val="40000"/>
                    <a:lumOff val="60000"/>
                  </a:schemeClr>
                </a:solidFill>
                <a:latin typeface="+mj-lt"/>
                <a:cs typeface="Arial" panose="020B0604020202020204" pitchFamily="34" charset="0"/>
              </a:rPr>
              <a:t>Гитлеровцы приметили смышленого расторопного мальчика и сделали его посыльным при штабе. Естественно, партизанам становилось известным все, что содержалось в документах, которые попадали в руки Хоменко.</a:t>
            </a:r>
            <a:r>
              <a:rPr lang="ru-RU" altLang="ru-RU" sz="1600" dirty="0">
                <a:solidFill>
                  <a:schemeClr val="accent3">
                    <a:lumMod val="40000"/>
                    <a:lumOff val="60000"/>
                  </a:schemeClr>
                </a:solidFill>
                <a:latin typeface="+mj-lt"/>
              </a:rPr>
              <a:t/>
            </a:r>
            <a:br>
              <a:rPr lang="ru-RU" altLang="ru-RU" sz="1600" dirty="0">
                <a:solidFill>
                  <a:schemeClr val="accent3">
                    <a:lumMod val="40000"/>
                    <a:lumOff val="60000"/>
                  </a:schemeClr>
                </a:solidFill>
                <a:latin typeface="+mj-lt"/>
              </a:rPr>
            </a:br>
            <a:r>
              <a:rPr lang="ru-RU" altLang="ru-RU" sz="1600" dirty="0" smtClean="0">
                <a:solidFill>
                  <a:schemeClr val="accent3">
                    <a:lumMod val="40000"/>
                    <a:lumOff val="60000"/>
                  </a:schemeClr>
                </a:solidFill>
                <a:latin typeface="+mj-lt"/>
                <a:cs typeface="Arial" panose="020B0604020202020204" pitchFamily="34" charset="0"/>
              </a:rPr>
              <a:t>Вася </a:t>
            </a:r>
            <a:r>
              <a:rPr lang="ru-RU" altLang="ru-RU" sz="1600" dirty="0">
                <a:solidFill>
                  <a:schemeClr val="accent3">
                    <a:lumMod val="40000"/>
                    <a:lumOff val="60000"/>
                  </a:schemeClr>
                </a:solidFill>
                <a:latin typeface="+mj-lt"/>
                <a:cs typeface="Arial" panose="020B0604020202020204" pitchFamily="34" charset="0"/>
              </a:rPr>
              <a:t>погиб в декабре 1942 г., замученный врагами, которым стало известно о связях мальчика с партизанами. Несмотря на самые страшные пытки, Вася не выдал врагам расположение партизанской базы, свои связи и пароли. Витя Хоменко посмертно удостоен ордена Отечественной войны 1-й степени</a:t>
            </a:r>
            <a:endParaRPr lang="ru-RU" sz="1600" dirty="0">
              <a:solidFill>
                <a:schemeClr val="accent3">
                  <a:lumMod val="40000"/>
                  <a:lumOff val="60000"/>
                </a:schemeClr>
              </a:solidFill>
              <a:latin typeface="+mj-lt"/>
            </a:endParaRPr>
          </a:p>
        </p:txBody>
      </p:sp>
      <p:sp>
        <p:nvSpPr>
          <p:cNvPr id="4" name="Прямоугольник 3"/>
          <p:cNvSpPr/>
          <p:nvPr/>
        </p:nvSpPr>
        <p:spPr>
          <a:xfrm>
            <a:off x="2267744" y="692696"/>
            <a:ext cx="4320480" cy="707886"/>
          </a:xfrm>
          <a:prstGeom prst="rect">
            <a:avLst/>
          </a:prstGeom>
        </p:spPr>
        <p:txBody>
          <a:bodyPr wrap="square">
            <a:spAutoFit/>
          </a:bodyPr>
          <a:lstStyle/>
          <a:p>
            <a:r>
              <a:rPr lang="ru-RU" altLang="ru-RU" sz="4000" dirty="0">
                <a:solidFill>
                  <a:schemeClr val="accent3">
                    <a:lumMod val="40000"/>
                    <a:lumOff val="60000"/>
                  </a:schemeClr>
                </a:solidFill>
                <a:cs typeface="Arial" panose="020B0604020202020204" pitchFamily="34" charset="0"/>
              </a:rPr>
              <a:t>Витя Хоменко </a:t>
            </a:r>
            <a:endParaRPr lang="ru-RU" sz="4000" dirty="0">
              <a:solidFill>
                <a:schemeClr val="accent3">
                  <a:lumMod val="40000"/>
                  <a:lumOff val="60000"/>
                </a:schemeClr>
              </a:solidFill>
            </a:endParaRPr>
          </a:p>
        </p:txBody>
      </p:sp>
    </p:spTree>
    <p:extLst>
      <p:ext uri="{BB962C8B-B14F-4D97-AF65-F5344CB8AC3E}">
        <p14:creationId xmlns:p14="http://schemas.microsoft.com/office/powerpoint/2010/main" val="3254058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1268760"/>
            <a:ext cx="3981128" cy="3600400"/>
          </a:xfrm>
        </p:spPr>
        <p:txBody>
          <a:bodyPr>
            <a:normAutofit fontScale="90000"/>
          </a:bodyPr>
          <a:lstStyle/>
          <a:p>
            <a:pPr algn="r"/>
            <a:r>
              <a:rPr lang="ru-RU" sz="2400" i="1" dirty="0" smtClean="0">
                <a:solidFill>
                  <a:schemeClr val="accent3">
                    <a:lumMod val="40000"/>
                    <a:lumOff val="60000"/>
                  </a:schemeClr>
                </a:solidFill>
              </a:rPr>
              <a:t/>
            </a:r>
            <a:br>
              <a:rPr lang="ru-RU" sz="2400" i="1" dirty="0" smtClean="0">
                <a:solidFill>
                  <a:schemeClr val="accent3">
                    <a:lumMod val="40000"/>
                    <a:lumOff val="60000"/>
                  </a:schemeClr>
                </a:solidFill>
              </a:rPr>
            </a:br>
            <a:r>
              <a:rPr lang="ru-RU" sz="2400" i="1" dirty="0">
                <a:solidFill>
                  <a:schemeClr val="accent3">
                    <a:lumMod val="40000"/>
                    <a:lumOff val="60000"/>
                  </a:schemeClr>
                </a:solidFill>
              </a:rPr>
              <a:t/>
            </a:r>
            <a:br>
              <a:rPr lang="ru-RU" sz="2400" i="1" dirty="0">
                <a:solidFill>
                  <a:schemeClr val="accent3">
                    <a:lumMod val="40000"/>
                    <a:lumOff val="60000"/>
                  </a:schemeClr>
                </a:solidFill>
              </a:rPr>
            </a:br>
            <a:r>
              <a:rPr lang="ru-RU" sz="2400" i="1" dirty="0" smtClean="0">
                <a:solidFill>
                  <a:schemeClr val="accent3">
                    <a:lumMod val="40000"/>
                    <a:lumOff val="60000"/>
                  </a:schemeClr>
                </a:solidFill>
              </a:rPr>
              <a:t/>
            </a:r>
            <a:br>
              <a:rPr lang="ru-RU" sz="2400" i="1" dirty="0" smtClean="0">
                <a:solidFill>
                  <a:schemeClr val="accent3">
                    <a:lumMod val="40000"/>
                    <a:lumOff val="60000"/>
                  </a:schemeClr>
                </a:solidFill>
              </a:rPr>
            </a:br>
            <a:r>
              <a:rPr lang="ru-RU" sz="2400" i="1" dirty="0">
                <a:solidFill>
                  <a:schemeClr val="accent3">
                    <a:lumMod val="40000"/>
                    <a:lumOff val="60000"/>
                  </a:schemeClr>
                </a:solidFill>
              </a:rPr>
              <a:t/>
            </a:r>
            <a:br>
              <a:rPr lang="ru-RU" sz="2400" i="1" dirty="0">
                <a:solidFill>
                  <a:schemeClr val="accent3">
                    <a:lumMod val="40000"/>
                    <a:lumOff val="60000"/>
                  </a:schemeClr>
                </a:solidFill>
              </a:rPr>
            </a:br>
            <a:r>
              <a:rPr lang="ru-RU" sz="3600" i="1" dirty="0" smtClean="0">
                <a:solidFill>
                  <a:schemeClr val="accent3">
                    <a:lumMod val="40000"/>
                    <a:lumOff val="60000"/>
                  </a:schemeClr>
                </a:solidFill>
              </a:rPr>
              <a:t/>
            </a:r>
            <a:br>
              <a:rPr lang="ru-RU" sz="3600" i="1" dirty="0" smtClean="0">
                <a:solidFill>
                  <a:schemeClr val="accent3">
                    <a:lumMod val="40000"/>
                    <a:lumOff val="60000"/>
                  </a:schemeClr>
                </a:solidFill>
              </a:rPr>
            </a:br>
            <a:r>
              <a:rPr lang="ru-RU" sz="3600" i="1" dirty="0">
                <a:solidFill>
                  <a:schemeClr val="accent3">
                    <a:lumMod val="40000"/>
                    <a:lumOff val="60000"/>
                  </a:schemeClr>
                </a:solidFill>
              </a:rPr>
              <a:t/>
            </a:r>
            <a:br>
              <a:rPr lang="ru-RU" sz="3600" i="1" dirty="0">
                <a:solidFill>
                  <a:schemeClr val="accent3">
                    <a:lumMod val="40000"/>
                    <a:lumOff val="60000"/>
                  </a:schemeClr>
                </a:solidFill>
              </a:rPr>
            </a:br>
            <a:r>
              <a:rPr lang="ru-RU" sz="2700" i="1" dirty="0" smtClean="0">
                <a:solidFill>
                  <a:srgbClr val="C00000"/>
                </a:solidFill>
              </a:rPr>
              <a:t>Не щадя себя  в огне войны,</a:t>
            </a:r>
            <a:br>
              <a:rPr lang="ru-RU" sz="2700" i="1" dirty="0" smtClean="0">
                <a:solidFill>
                  <a:srgbClr val="C00000"/>
                </a:solidFill>
              </a:rPr>
            </a:br>
            <a:r>
              <a:rPr lang="ru-RU" sz="2700" i="1" dirty="0" smtClean="0">
                <a:solidFill>
                  <a:srgbClr val="C00000"/>
                </a:solidFill>
              </a:rPr>
              <a:t>не жалея сил во имя Родины</a:t>
            </a:r>
            <a:br>
              <a:rPr lang="ru-RU" sz="2700" i="1" dirty="0" smtClean="0">
                <a:solidFill>
                  <a:srgbClr val="C00000"/>
                </a:solidFill>
              </a:rPr>
            </a:br>
            <a:r>
              <a:rPr lang="ru-RU" sz="2700" i="1" dirty="0" smtClean="0">
                <a:solidFill>
                  <a:srgbClr val="C00000"/>
                </a:solidFill>
              </a:rPr>
              <a:t>Дети героической страны</a:t>
            </a:r>
            <a:br>
              <a:rPr lang="ru-RU" sz="2700" i="1" dirty="0" smtClean="0">
                <a:solidFill>
                  <a:srgbClr val="C00000"/>
                </a:solidFill>
              </a:rPr>
            </a:br>
            <a:r>
              <a:rPr lang="ru-RU" sz="2700" i="1" dirty="0">
                <a:solidFill>
                  <a:srgbClr val="C00000"/>
                </a:solidFill>
              </a:rPr>
              <a:t> </a:t>
            </a:r>
            <a:r>
              <a:rPr lang="ru-RU" sz="2700" i="1" dirty="0" smtClean="0">
                <a:solidFill>
                  <a:srgbClr val="C00000"/>
                </a:solidFill>
              </a:rPr>
              <a:t>Были настоящими героями.</a:t>
            </a:r>
            <a:br>
              <a:rPr lang="ru-RU" sz="2700" i="1" dirty="0" smtClean="0">
                <a:solidFill>
                  <a:srgbClr val="C00000"/>
                </a:solidFill>
              </a:rPr>
            </a:br>
            <a:r>
              <a:rPr lang="ru-RU" sz="2700" i="1" dirty="0" smtClean="0">
                <a:solidFill>
                  <a:srgbClr val="C00000"/>
                </a:solidFill>
              </a:rPr>
              <a:t>Р. Рождественский</a:t>
            </a:r>
            <a:r>
              <a:rPr lang="ru-RU" sz="2700" dirty="0" smtClean="0">
                <a:solidFill>
                  <a:schemeClr val="accent3">
                    <a:lumMod val="40000"/>
                    <a:lumOff val="60000"/>
                  </a:schemeClr>
                </a:solidFill>
              </a:rPr>
              <a:t/>
            </a:r>
            <a:br>
              <a:rPr lang="ru-RU" sz="2700" dirty="0" smtClean="0">
                <a:solidFill>
                  <a:schemeClr val="accent3">
                    <a:lumMod val="40000"/>
                    <a:lumOff val="60000"/>
                  </a:schemeClr>
                </a:solidFill>
              </a:rPr>
            </a:br>
            <a:endParaRPr lang="ru-RU" sz="2700" dirty="0">
              <a:solidFill>
                <a:schemeClr val="accent3">
                  <a:lumMod val="40000"/>
                  <a:lumOff val="60000"/>
                </a:schemeClr>
              </a:solidFill>
            </a:endParaRPr>
          </a:p>
        </p:txBody>
      </p:sp>
      <p:pic>
        <p:nvPicPr>
          <p:cNvPr id="3" name="irc_mi" descr="http://img11.nnm.ru/0/7/4/2/2/bc180a09a834951cf3f49cea6a1.gif"/>
          <p:cNvPicPr/>
          <p:nvPr/>
        </p:nvPicPr>
        <p:blipFill>
          <a:blip r:embed="rId2" cstate="screen"/>
          <a:srcRect/>
          <a:stretch>
            <a:fillRect/>
          </a:stretch>
        </p:blipFill>
        <p:spPr bwMode="auto">
          <a:xfrm>
            <a:off x="899592" y="1052736"/>
            <a:ext cx="2960793"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764704"/>
            <a:ext cx="4824536" cy="584775"/>
          </a:xfrm>
          <a:prstGeom prst="rect">
            <a:avLst/>
          </a:prstGeom>
        </p:spPr>
        <p:txBody>
          <a:bodyPr wrap="square">
            <a:spAutoFit/>
          </a:bodyPr>
          <a:lstStyle/>
          <a:p>
            <a:pPr algn="ctr"/>
            <a:r>
              <a:rPr lang="ru-RU" sz="3200" b="1" dirty="0">
                <a:solidFill>
                  <a:schemeClr val="accent3">
                    <a:lumMod val="40000"/>
                    <a:lumOff val="60000"/>
                  </a:schemeClr>
                </a:solidFill>
                <a:latin typeface="+mj-lt"/>
              </a:rPr>
              <a:t>Саша Кондратьев</a:t>
            </a:r>
            <a:endParaRPr lang="ru-RU" sz="3200" dirty="0">
              <a:solidFill>
                <a:schemeClr val="accent3">
                  <a:lumMod val="40000"/>
                  <a:lumOff val="60000"/>
                </a:schemeClr>
              </a:solidFill>
              <a:latin typeface="+mj-lt"/>
            </a:endParaRPr>
          </a:p>
        </p:txBody>
      </p:sp>
      <p:sp>
        <p:nvSpPr>
          <p:cNvPr id="4" name="Прямоугольник 3"/>
          <p:cNvSpPr/>
          <p:nvPr/>
        </p:nvSpPr>
        <p:spPr>
          <a:xfrm>
            <a:off x="4355976" y="1628800"/>
            <a:ext cx="4572000" cy="4801314"/>
          </a:xfrm>
          <a:prstGeom prst="rect">
            <a:avLst/>
          </a:prstGeom>
        </p:spPr>
        <p:txBody>
          <a:bodyPr>
            <a:spAutoFit/>
          </a:bodyPr>
          <a:lstStyle/>
          <a:p>
            <a:r>
              <a:rPr lang="ru-RU" dirty="0" smtClean="0">
                <a:solidFill>
                  <a:schemeClr val="accent3">
                    <a:lumMod val="40000"/>
                    <a:lumOff val="60000"/>
                  </a:schemeClr>
                </a:solidFill>
                <a:latin typeface="+mj-lt"/>
              </a:rPr>
              <a:t>В </a:t>
            </a:r>
            <a:r>
              <a:rPr lang="ru-RU" dirty="0">
                <a:solidFill>
                  <a:schemeClr val="accent3">
                    <a:lumMod val="40000"/>
                    <a:lumOff val="60000"/>
                  </a:schemeClr>
                </a:solidFill>
                <a:latin typeface="+mj-lt"/>
              </a:rPr>
              <a:t>июле 1941 г. Саша Кондратьев и его товарищи из деревни </a:t>
            </a:r>
            <a:r>
              <a:rPr lang="ru-RU" dirty="0" err="1">
                <a:solidFill>
                  <a:schemeClr val="accent3">
                    <a:lumMod val="40000"/>
                    <a:lumOff val="60000"/>
                  </a:schemeClr>
                </a:solidFill>
                <a:latin typeface="+mj-lt"/>
              </a:rPr>
              <a:t>Голубково</a:t>
            </a:r>
            <a:r>
              <a:rPr lang="ru-RU" dirty="0">
                <a:solidFill>
                  <a:schemeClr val="accent3">
                    <a:lumMod val="40000"/>
                    <a:lumOff val="60000"/>
                  </a:schemeClr>
                </a:solidFill>
                <a:latin typeface="+mj-lt"/>
              </a:rPr>
              <a:t> создали свой отряд мстителей. Ребята раздобыли оружие и начали действовать. Сначала они взорвали мост на дороге, по которой гитлеровцы перебрасывали подкрепление. Потом разрушили дом, в котором враги устроили казарму, а вскоре подожгли мельницу, где гитлеровцы мололи зерно. Последней акцией отряда Саши Кондратьева стал обстрел вражеского самолета, кружившего над </a:t>
            </a:r>
            <a:r>
              <a:rPr lang="ru-RU" dirty="0" err="1">
                <a:solidFill>
                  <a:schemeClr val="accent3">
                    <a:lumMod val="40000"/>
                    <a:lumOff val="60000"/>
                  </a:schemeClr>
                </a:solidFill>
                <a:latin typeface="+mj-lt"/>
              </a:rPr>
              <a:t>Череменецким</a:t>
            </a:r>
            <a:r>
              <a:rPr lang="ru-RU" dirty="0">
                <a:solidFill>
                  <a:schemeClr val="accent3">
                    <a:lumMod val="40000"/>
                    <a:lumOff val="60000"/>
                  </a:schemeClr>
                </a:solidFill>
                <a:latin typeface="+mj-lt"/>
              </a:rPr>
              <a:t> озером. Гитлеровцы выследили юных патриотов и схватили их. После кровавого допроса, ребят повесили на площади в Луге.</a:t>
            </a:r>
            <a:br>
              <a:rPr lang="ru-RU" dirty="0">
                <a:solidFill>
                  <a:schemeClr val="accent3">
                    <a:lumMod val="40000"/>
                    <a:lumOff val="60000"/>
                  </a:schemeClr>
                </a:solidFill>
                <a:latin typeface="+mj-lt"/>
              </a:rPr>
            </a:br>
            <a:endParaRPr lang="ru-RU" dirty="0">
              <a:solidFill>
                <a:schemeClr val="accent3">
                  <a:lumMod val="40000"/>
                  <a:lumOff val="60000"/>
                </a:schemeClr>
              </a:solidFill>
              <a:latin typeface="+mj-lt"/>
            </a:endParaRPr>
          </a:p>
        </p:txBody>
      </p:sp>
      <p:pic>
        <p:nvPicPr>
          <p:cNvPr id="4098" name="Picture 2" descr="https://loviknigu.ru/data/reader/016/96/80.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87" y="1359923"/>
            <a:ext cx="3343746" cy="473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345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008" y="1196752"/>
            <a:ext cx="3654152" cy="3539430"/>
          </a:xfrm>
          <a:prstGeom prst="rect">
            <a:avLst/>
          </a:prstGeom>
        </p:spPr>
        <p:txBody>
          <a:bodyPr wrap="square">
            <a:spAutoFit/>
          </a:bodyPr>
          <a:lstStyle/>
          <a:p>
            <a:r>
              <a:rPr lang="ru-RU" sz="1600" dirty="0">
                <a:solidFill>
                  <a:schemeClr val="accent3">
                    <a:lumMod val="40000"/>
                    <a:lumOff val="60000"/>
                  </a:schemeClr>
                </a:solidFill>
                <a:latin typeface="+mj-lt"/>
              </a:rPr>
              <a:t>Лара Михеенко </a:t>
            </a:r>
            <a:r>
              <a:rPr lang="ru-RU" sz="1600" dirty="0" smtClean="0">
                <a:solidFill>
                  <a:schemeClr val="accent3">
                    <a:lumMod val="40000"/>
                    <a:lumOff val="60000"/>
                  </a:schemeClr>
                </a:solidFill>
                <a:latin typeface="+mj-lt"/>
              </a:rPr>
              <a:t> в 13 лет стала </a:t>
            </a:r>
            <a:r>
              <a:rPr lang="ru-RU" sz="1600" dirty="0">
                <a:solidFill>
                  <a:schemeClr val="accent3">
                    <a:lumMod val="40000"/>
                    <a:lumOff val="60000"/>
                  </a:schemeClr>
                </a:solidFill>
                <a:latin typeface="+mj-lt"/>
              </a:rPr>
              <a:t>партизанкой-разведчицей. Выведывала расположение вражеских батарей, считала машины, двигавшиеся по большаку в сторону фронта, запоминала, какие поезда, с каким грузом приходят на станцию Пустошка. Лару выдал предатель. Гестаповцы не делали скидок на возраст - после бесплодного допроса девочку расстреляли. Это случилось 4 ноября 1943 г. Лару Михеенко посмертно наградили орденом </a:t>
            </a:r>
            <a:r>
              <a:rPr lang="ru-RU" sz="1600" dirty="0" smtClean="0">
                <a:solidFill>
                  <a:schemeClr val="accent3">
                    <a:lumMod val="40000"/>
                    <a:lumOff val="60000"/>
                  </a:schemeClr>
                </a:solidFill>
                <a:latin typeface="+mj-lt"/>
              </a:rPr>
              <a:t>Отечественной </a:t>
            </a:r>
            <a:r>
              <a:rPr lang="ru-RU" sz="1600" dirty="0">
                <a:solidFill>
                  <a:schemeClr val="accent3">
                    <a:lumMod val="40000"/>
                    <a:lumOff val="60000"/>
                  </a:schemeClr>
                </a:solidFill>
                <a:latin typeface="+mj-lt"/>
              </a:rPr>
              <a:t>войны 1-й степени.</a:t>
            </a:r>
          </a:p>
        </p:txBody>
      </p:sp>
      <p:sp>
        <p:nvSpPr>
          <p:cNvPr id="3" name="Прямоугольник 2"/>
          <p:cNvSpPr/>
          <p:nvPr/>
        </p:nvSpPr>
        <p:spPr>
          <a:xfrm>
            <a:off x="2819457" y="404664"/>
            <a:ext cx="3480735" cy="584775"/>
          </a:xfrm>
          <a:prstGeom prst="rect">
            <a:avLst/>
          </a:prstGeom>
        </p:spPr>
        <p:txBody>
          <a:bodyPr wrap="square">
            <a:spAutoFit/>
          </a:bodyPr>
          <a:lstStyle/>
          <a:p>
            <a:r>
              <a:rPr lang="ru-RU" sz="3200" b="1" dirty="0">
                <a:solidFill>
                  <a:schemeClr val="accent3">
                    <a:lumMod val="40000"/>
                    <a:lumOff val="60000"/>
                  </a:schemeClr>
                </a:solidFill>
              </a:rPr>
              <a:t>Лара Михеенко</a:t>
            </a:r>
            <a:endParaRPr lang="ru-RU" sz="3200" dirty="0">
              <a:solidFill>
                <a:schemeClr val="accent3">
                  <a:lumMod val="40000"/>
                  <a:lumOff val="60000"/>
                </a:schemeClr>
              </a:solidFill>
            </a:endParaRPr>
          </a:p>
        </p:txBody>
      </p:sp>
      <p:pic>
        <p:nvPicPr>
          <p:cNvPr id="5122" name="Picture 2" descr="https://3.bp.blogspot.com/-5Q8nUqoUhGM/Vzwa38OeYaI/AAAAAAAADwY/Rp0zOl-9BOQ6Ep8XxPIvRmiR7OyG4jOxACLcB/s1600/%25D0%259C%25D0%25B8%25D1%2585%25D0%25B5%25D0%25B5%25D0%25BD%25D0%25BA%25D0%25BE%2B%25D0%259B%25D0%25B0%25D1%2580%25D0%25B8%25D1%2581%25D0%25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9439"/>
            <a:ext cx="3606515" cy="487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935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764704"/>
            <a:ext cx="4248472" cy="584775"/>
          </a:xfrm>
          <a:prstGeom prst="rect">
            <a:avLst/>
          </a:prstGeom>
        </p:spPr>
        <p:txBody>
          <a:bodyPr wrap="square">
            <a:spAutoFit/>
          </a:bodyPr>
          <a:lstStyle/>
          <a:p>
            <a:r>
              <a:rPr lang="ru-RU" sz="3200" b="1" dirty="0">
                <a:solidFill>
                  <a:schemeClr val="accent3">
                    <a:lumMod val="40000"/>
                    <a:lumOff val="60000"/>
                  </a:schemeClr>
                </a:solidFill>
                <a:latin typeface="+mj-lt"/>
              </a:rPr>
              <a:t>Юта </a:t>
            </a:r>
            <a:r>
              <a:rPr lang="ru-RU" sz="3200" b="1" dirty="0" err="1">
                <a:solidFill>
                  <a:schemeClr val="accent3">
                    <a:lumMod val="40000"/>
                    <a:lumOff val="60000"/>
                  </a:schemeClr>
                </a:solidFill>
                <a:latin typeface="+mj-lt"/>
              </a:rPr>
              <a:t>Бондаровская</a:t>
            </a:r>
            <a:endParaRPr lang="ru-RU" sz="3200" dirty="0">
              <a:solidFill>
                <a:schemeClr val="accent3">
                  <a:lumMod val="40000"/>
                  <a:lumOff val="60000"/>
                </a:schemeClr>
              </a:solidFill>
              <a:latin typeface="+mj-lt"/>
            </a:endParaRPr>
          </a:p>
        </p:txBody>
      </p:sp>
      <p:sp>
        <p:nvSpPr>
          <p:cNvPr id="3" name="Прямоугольник 2"/>
          <p:cNvSpPr/>
          <p:nvPr/>
        </p:nvSpPr>
        <p:spPr>
          <a:xfrm>
            <a:off x="4572000" y="1484784"/>
            <a:ext cx="4032448" cy="4278094"/>
          </a:xfrm>
          <a:prstGeom prst="rect">
            <a:avLst/>
          </a:prstGeom>
        </p:spPr>
        <p:txBody>
          <a:bodyPr wrap="square">
            <a:spAutoFit/>
          </a:bodyPr>
          <a:lstStyle/>
          <a:p>
            <a:r>
              <a:rPr lang="ru-RU" sz="1600" dirty="0" smtClean="0">
                <a:solidFill>
                  <a:schemeClr val="accent3">
                    <a:lumMod val="40000"/>
                    <a:lumOff val="60000"/>
                  </a:schemeClr>
                </a:solidFill>
                <a:latin typeface="+mj-lt"/>
              </a:rPr>
              <a:t>Юта </a:t>
            </a:r>
            <a:r>
              <a:rPr lang="ru-RU" sz="1600" dirty="0">
                <a:solidFill>
                  <a:schemeClr val="accent3">
                    <a:lumMod val="40000"/>
                    <a:lumOff val="60000"/>
                  </a:schemeClr>
                </a:solidFill>
                <a:latin typeface="+mj-lt"/>
              </a:rPr>
              <a:t>была связной, а потом разведчицей в партизанском отряде, который действовал на </a:t>
            </a:r>
            <a:r>
              <a:rPr lang="ru-RU" sz="1600" dirty="0" err="1">
                <a:solidFill>
                  <a:schemeClr val="accent3">
                    <a:lumMod val="40000"/>
                    <a:lumOff val="60000"/>
                  </a:schemeClr>
                </a:solidFill>
                <a:latin typeface="+mj-lt"/>
              </a:rPr>
              <a:t>Псковщине</a:t>
            </a:r>
            <a:r>
              <a:rPr lang="ru-RU" sz="1600" dirty="0">
                <a:solidFill>
                  <a:schemeClr val="accent3">
                    <a:lumMod val="40000"/>
                    <a:lumOff val="60000"/>
                  </a:schemeClr>
                </a:solidFill>
                <a:latin typeface="+mj-lt"/>
              </a:rPr>
              <a:t>. Переодевшись мальчишкой-нищим, хрупкая девочка бродила по вражеским тылам, запоминая расположение боевой техники, постов охраны, штабов, узлов связи. Взрослым никогда не удалось бы так ловко обманывать бдительность врага. В 1944 г. в бою у эстонского хутора Юта </a:t>
            </a:r>
            <a:r>
              <a:rPr lang="ru-RU" sz="1600" dirty="0" smtClean="0">
                <a:solidFill>
                  <a:schemeClr val="accent3">
                    <a:lumMod val="40000"/>
                    <a:lumOff val="60000"/>
                  </a:schemeClr>
                </a:solidFill>
                <a:latin typeface="+mj-lt"/>
              </a:rPr>
              <a:t> </a:t>
            </a:r>
            <a:r>
              <a:rPr lang="ru-RU" sz="1600" dirty="0">
                <a:solidFill>
                  <a:schemeClr val="accent3">
                    <a:lumMod val="40000"/>
                    <a:lumOff val="60000"/>
                  </a:schemeClr>
                </a:solidFill>
                <a:latin typeface="+mj-lt"/>
              </a:rPr>
              <a:t>пала смертью храбрых вместе со своими старшими товарищами. Юта посмертно награждена орденами Отечественной войны 1-й степени и медалью «Партизану Отечественной войны» 1-й степени.</a:t>
            </a:r>
            <a:br>
              <a:rPr lang="ru-RU" sz="1600" dirty="0">
                <a:solidFill>
                  <a:schemeClr val="accent3">
                    <a:lumMod val="40000"/>
                    <a:lumOff val="60000"/>
                  </a:schemeClr>
                </a:solidFill>
                <a:latin typeface="+mj-lt"/>
              </a:rPr>
            </a:br>
            <a:endParaRPr lang="ru-RU" sz="1600" dirty="0">
              <a:solidFill>
                <a:schemeClr val="accent3">
                  <a:lumMod val="40000"/>
                  <a:lumOff val="60000"/>
                </a:schemeClr>
              </a:solidFill>
              <a:latin typeface="+mj-lt"/>
            </a:endParaRPr>
          </a:p>
        </p:txBody>
      </p:sp>
      <p:pic>
        <p:nvPicPr>
          <p:cNvPr id="7170" name="Picture 2" descr="https://static1-repo.aif.ru/1/01/1070518/c/c8e7b4587c3153af033ebfd7fcf5ddd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9479"/>
            <a:ext cx="3330859" cy="475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57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008" y="1412776"/>
            <a:ext cx="4032448" cy="5016758"/>
          </a:xfrm>
          <a:prstGeom prst="rect">
            <a:avLst/>
          </a:prstGeom>
        </p:spPr>
        <p:txBody>
          <a:bodyPr wrap="square">
            <a:spAutoFit/>
          </a:bodyPr>
          <a:lstStyle/>
          <a:p>
            <a:r>
              <a:rPr lang="ru-RU" sz="1600" dirty="0" smtClean="0">
                <a:solidFill>
                  <a:schemeClr val="accent3">
                    <a:lumMod val="40000"/>
                    <a:lumOff val="60000"/>
                  </a:schemeClr>
                </a:solidFill>
                <a:latin typeface="+mj-lt"/>
              </a:rPr>
              <a:t> </a:t>
            </a:r>
            <a:r>
              <a:rPr lang="ru-RU" sz="1600" dirty="0">
                <a:solidFill>
                  <a:schemeClr val="accent3">
                    <a:lumMod val="40000"/>
                    <a:lumOff val="60000"/>
                  </a:schemeClr>
                </a:solidFill>
                <a:latin typeface="+mj-lt"/>
              </a:rPr>
              <a:t>Свой первый орден - орден Красной Звезды - Саша Ковалев получил за то, что моторы его торпедного катера № 209 Северного флота ни разу не подвели во время 20 боевых выходов в море. Второй награды, посмертной, - ордена Отечественной войны 1-й степени - юный моряк был удостоен за подвиг, которым вправе гордиться взрослый человек. Это было в мае 1944 г. Атакуя фашистский транспортный корабль, катер Ковалева получил от осколка снаряда пробоину коллектора. Из разорванного кожуха била кипящая вода, мотор мог заглохнуть в любую минуту. Тогда Ковалев закрыл пробоину своим телом. На помощь ему подоспели другие моряки, катер сохранил ход. Но Саша погиб. Ему было 15 лет.</a:t>
            </a:r>
            <a:br>
              <a:rPr lang="ru-RU" sz="1600" dirty="0">
                <a:solidFill>
                  <a:schemeClr val="accent3">
                    <a:lumMod val="40000"/>
                    <a:lumOff val="60000"/>
                  </a:schemeClr>
                </a:solidFill>
                <a:latin typeface="+mj-lt"/>
              </a:rPr>
            </a:br>
            <a:endParaRPr lang="ru-RU" sz="1600" dirty="0">
              <a:solidFill>
                <a:schemeClr val="accent3">
                  <a:lumMod val="40000"/>
                  <a:lumOff val="60000"/>
                </a:schemeClr>
              </a:solidFill>
              <a:latin typeface="+mj-lt"/>
            </a:endParaRPr>
          </a:p>
        </p:txBody>
      </p:sp>
      <p:sp>
        <p:nvSpPr>
          <p:cNvPr id="3" name="Прямоугольник 2"/>
          <p:cNvSpPr/>
          <p:nvPr/>
        </p:nvSpPr>
        <p:spPr>
          <a:xfrm>
            <a:off x="1979712" y="764704"/>
            <a:ext cx="4608512" cy="584775"/>
          </a:xfrm>
          <a:prstGeom prst="rect">
            <a:avLst/>
          </a:prstGeom>
        </p:spPr>
        <p:txBody>
          <a:bodyPr wrap="square">
            <a:spAutoFit/>
          </a:bodyPr>
          <a:lstStyle/>
          <a:p>
            <a:r>
              <a:rPr lang="ru-RU" sz="3200" dirty="0">
                <a:solidFill>
                  <a:schemeClr val="accent3">
                    <a:lumMod val="40000"/>
                    <a:lumOff val="60000"/>
                  </a:schemeClr>
                </a:solidFill>
              </a:rPr>
              <a:t>Саша Ковалев </a:t>
            </a:r>
            <a:endParaRPr lang="ru-RU" sz="3200" dirty="0"/>
          </a:p>
        </p:txBody>
      </p:sp>
      <p:pic>
        <p:nvPicPr>
          <p:cNvPr id="8194" name="Picture 2" descr="https://static.tildacdn.com/tild3735-6562-4938-b735-303663376465/sasha-kovaly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4022253"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048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2204864"/>
            <a:ext cx="4572000" cy="3046988"/>
          </a:xfrm>
          <a:prstGeom prst="rect">
            <a:avLst/>
          </a:prstGeom>
        </p:spPr>
        <p:txBody>
          <a:bodyPr>
            <a:spAutoFit/>
          </a:bodyPr>
          <a:lstStyle/>
          <a:p>
            <a:r>
              <a:rPr lang="ru-RU" sz="1600" dirty="0">
                <a:solidFill>
                  <a:schemeClr val="accent3">
                    <a:lumMod val="40000"/>
                    <a:lumOff val="60000"/>
                  </a:schemeClr>
                </a:solidFill>
                <a:latin typeface="+mj-lt"/>
              </a:rPr>
              <a:t>Уже зимой 1941-го он носил на гимнастерке орден Красного Знамени. Было за что. Саша вместе с партизанами дрался с гитлеровцами в открытом бою, участвовал в засадах, не раз ходил в разведку</a:t>
            </a:r>
            <a:r>
              <a:rPr lang="ru-RU" sz="1600" dirty="0" smtClean="0">
                <a:solidFill>
                  <a:schemeClr val="accent3">
                    <a:lumMod val="40000"/>
                    <a:lumOff val="60000"/>
                  </a:schemeClr>
                </a:solidFill>
                <a:latin typeface="+mj-lt"/>
              </a:rPr>
              <a:t>.</a:t>
            </a:r>
            <a:r>
              <a:rPr lang="ru-RU" sz="1600" dirty="0">
                <a:solidFill>
                  <a:schemeClr val="accent3">
                    <a:lumMod val="40000"/>
                    <a:lumOff val="60000"/>
                  </a:schemeClr>
                </a:solidFill>
                <a:latin typeface="+mj-lt"/>
              </a:rPr>
              <a:t/>
            </a:r>
            <a:br>
              <a:rPr lang="ru-RU" sz="1600" dirty="0">
                <a:solidFill>
                  <a:schemeClr val="accent3">
                    <a:lumMod val="40000"/>
                    <a:lumOff val="60000"/>
                  </a:schemeClr>
                </a:solidFill>
                <a:latin typeface="+mj-lt"/>
              </a:rPr>
            </a:br>
            <a:r>
              <a:rPr lang="ru-RU" sz="1600" dirty="0" smtClean="0">
                <a:solidFill>
                  <a:schemeClr val="accent3">
                    <a:lumMod val="40000"/>
                    <a:lumOff val="60000"/>
                  </a:schemeClr>
                </a:solidFill>
                <a:latin typeface="+mj-lt"/>
              </a:rPr>
              <a:t>Однажды фашисты выследили </a:t>
            </a:r>
            <a:r>
              <a:rPr lang="ru-RU" sz="1600" dirty="0">
                <a:solidFill>
                  <a:schemeClr val="accent3">
                    <a:lumMod val="40000"/>
                    <a:lumOff val="60000"/>
                  </a:schemeClr>
                </a:solidFill>
                <a:latin typeface="+mj-lt"/>
              </a:rPr>
              <a:t>отряд, взяли в кольцо. Трое суток партизаны уходили от преследования, прорывали окружение</a:t>
            </a:r>
            <a:r>
              <a:rPr lang="ru-RU" sz="1600" dirty="0" smtClean="0">
                <a:solidFill>
                  <a:schemeClr val="accent3">
                    <a:lumMod val="40000"/>
                    <a:lumOff val="60000"/>
                  </a:schemeClr>
                </a:solidFill>
                <a:latin typeface="+mj-lt"/>
              </a:rPr>
              <a:t>. Партизаном </a:t>
            </a:r>
            <a:r>
              <a:rPr lang="ru-RU" sz="1600" dirty="0">
                <a:solidFill>
                  <a:schemeClr val="accent3">
                    <a:lumMod val="40000"/>
                    <a:lumOff val="60000"/>
                  </a:schemeClr>
                </a:solidFill>
                <a:latin typeface="+mj-lt"/>
              </a:rPr>
              <a:t>удалось на какое-то время задержать карателей. Но партизаны были обречены. Последним погиб Саша, шагнув навстречу врагам с гранатой в руках.</a:t>
            </a:r>
          </a:p>
        </p:txBody>
      </p:sp>
      <p:sp>
        <p:nvSpPr>
          <p:cNvPr id="3" name="Прямоугольник 2"/>
          <p:cNvSpPr/>
          <p:nvPr/>
        </p:nvSpPr>
        <p:spPr>
          <a:xfrm>
            <a:off x="2627784" y="908720"/>
            <a:ext cx="3744416" cy="584775"/>
          </a:xfrm>
          <a:prstGeom prst="rect">
            <a:avLst/>
          </a:prstGeom>
        </p:spPr>
        <p:txBody>
          <a:bodyPr wrap="square">
            <a:spAutoFit/>
          </a:bodyPr>
          <a:lstStyle/>
          <a:p>
            <a:r>
              <a:rPr lang="ru-RU" sz="3200" b="1" dirty="0">
                <a:solidFill>
                  <a:schemeClr val="accent3">
                    <a:lumMod val="40000"/>
                    <a:lumOff val="60000"/>
                  </a:schemeClr>
                </a:solidFill>
                <a:latin typeface="+mj-lt"/>
              </a:rPr>
              <a:t>Саша Бородулин</a:t>
            </a:r>
            <a:endParaRPr lang="ru-RU" sz="3200" dirty="0">
              <a:solidFill>
                <a:schemeClr val="accent3">
                  <a:lumMod val="40000"/>
                  <a:lumOff val="60000"/>
                </a:schemeClr>
              </a:solidFill>
              <a:latin typeface="+mj-lt"/>
            </a:endParaRPr>
          </a:p>
        </p:txBody>
      </p:sp>
      <p:pic>
        <p:nvPicPr>
          <p:cNvPr id="9218" name="Picture 2" descr="https://im0-tub-ru.yandex.net/i?id=c067e939438fe62d119074ce546952af&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3168352" cy="410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05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274838"/>
            <a:ext cx="7704856" cy="1477328"/>
          </a:xfrm>
          <a:prstGeom prst="rect">
            <a:avLst/>
          </a:prstGeom>
        </p:spPr>
        <p:txBody>
          <a:bodyPr wrap="square">
            <a:spAutoFit/>
          </a:bodyPr>
          <a:lstStyle/>
          <a:p>
            <a:r>
              <a:rPr lang="ru-RU" b="1" dirty="0">
                <a:solidFill>
                  <a:schemeClr val="accent3">
                    <a:lumMod val="40000"/>
                    <a:lumOff val="60000"/>
                  </a:schemeClr>
                </a:solidFill>
                <a:latin typeface="+mj-lt"/>
              </a:rPr>
              <a:t>Сколько их </a:t>
            </a:r>
            <a:r>
              <a:rPr lang="ru-RU" b="1" dirty="0" smtClean="0">
                <a:solidFill>
                  <a:schemeClr val="accent3">
                    <a:lumMod val="40000"/>
                    <a:lumOff val="60000"/>
                  </a:schemeClr>
                </a:solidFill>
                <a:latin typeface="+mj-lt"/>
              </a:rPr>
              <a:t>было….</a:t>
            </a:r>
            <a:r>
              <a:rPr lang="ru-RU" b="1" dirty="0">
                <a:solidFill>
                  <a:schemeClr val="accent3">
                    <a:lumMod val="40000"/>
                    <a:lumOff val="60000"/>
                  </a:schemeClr>
                </a:solidFill>
                <a:latin typeface="+mj-lt"/>
              </a:rPr>
              <a:t/>
            </a:r>
            <a:br>
              <a:rPr lang="ru-RU" b="1" dirty="0">
                <a:solidFill>
                  <a:schemeClr val="accent3">
                    <a:lumMod val="40000"/>
                    <a:lumOff val="60000"/>
                  </a:schemeClr>
                </a:solidFill>
                <a:latin typeface="+mj-lt"/>
              </a:rPr>
            </a:br>
            <a:r>
              <a:rPr lang="ru-RU" dirty="0"/>
              <a:t/>
            </a:r>
            <a:br>
              <a:rPr lang="ru-RU" dirty="0"/>
            </a:br>
            <a:r>
              <a:rPr lang="ru-RU" dirty="0" smtClean="0"/>
              <a:t> </a:t>
            </a:r>
            <a:r>
              <a:rPr lang="ru-RU" dirty="0" smtClean="0">
                <a:solidFill>
                  <a:schemeClr val="accent3">
                    <a:lumMod val="40000"/>
                    <a:lumOff val="60000"/>
                  </a:schemeClr>
                </a:solidFill>
              </a:rPr>
              <a:t>Вы узнали  </a:t>
            </a:r>
            <a:r>
              <a:rPr lang="ru-RU" dirty="0">
                <a:solidFill>
                  <a:schemeClr val="accent3">
                    <a:lumMod val="40000"/>
                    <a:lumOff val="60000"/>
                  </a:schemeClr>
                </a:solidFill>
              </a:rPr>
              <a:t>о немногих из тех, кто, не дожив до своего совершеннолетия, отдал жизнь в борьбе с врагом. </a:t>
            </a:r>
            <a:endParaRPr lang="ru-RU" dirty="0" smtClean="0">
              <a:solidFill>
                <a:schemeClr val="accent3">
                  <a:lumMod val="40000"/>
                  <a:lumOff val="60000"/>
                </a:schemeClr>
              </a:solidFill>
            </a:endParaRPr>
          </a:p>
          <a:p>
            <a:r>
              <a:rPr lang="ru-RU" dirty="0" smtClean="0">
                <a:solidFill>
                  <a:schemeClr val="accent3">
                    <a:lumMod val="40000"/>
                    <a:lumOff val="60000"/>
                  </a:schemeClr>
                </a:solidFill>
              </a:rPr>
              <a:t>Тысячи  </a:t>
            </a:r>
            <a:r>
              <a:rPr lang="ru-RU" dirty="0">
                <a:solidFill>
                  <a:schemeClr val="accent3">
                    <a:lumMod val="40000"/>
                    <a:lumOff val="60000"/>
                  </a:schemeClr>
                </a:solidFill>
              </a:rPr>
              <a:t>мальчишек и девчонок пожертвовали собой ради </a:t>
            </a:r>
            <a:r>
              <a:rPr lang="ru-RU" dirty="0" smtClean="0">
                <a:solidFill>
                  <a:schemeClr val="accent3">
                    <a:lumMod val="40000"/>
                    <a:lumOff val="60000"/>
                  </a:schemeClr>
                </a:solidFill>
              </a:rPr>
              <a:t>Победы</a:t>
            </a:r>
            <a:r>
              <a:rPr lang="ru-RU" dirty="0">
                <a:solidFill>
                  <a:schemeClr val="accent3">
                    <a:lumMod val="40000"/>
                    <a:lumOff val="60000"/>
                  </a:schemeClr>
                </a:solidFill>
              </a:rPr>
              <a:t>.</a:t>
            </a:r>
          </a:p>
        </p:txBody>
      </p:sp>
    </p:spTree>
    <p:extLst>
      <p:ext uri="{BB962C8B-B14F-4D97-AF65-F5344CB8AC3E}">
        <p14:creationId xmlns:p14="http://schemas.microsoft.com/office/powerpoint/2010/main" val="3684780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26892" y="548680"/>
            <a:ext cx="10567444" cy="523220"/>
          </a:xfrm>
          <a:prstGeom prst="rect">
            <a:avLst/>
          </a:prstGeom>
        </p:spPr>
        <p:txBody>
          <a:bodyPr wrap="square">
            <a:spAutoFit/>
          </a:bodyPr>
          <a:lstStyle/>
          <a:p>
            <a:pPr algn="ctr"/>
            <a:r>
              <a:rPr lang="ru-RU" sz="1400" dirty="0" smtClean="0">
                <a:solidFill>
                  <a:schemeClr val="accent3">
                    <a:lumMod val="40000"/>
                    <a:lumOff val="60000"/>
                  </a:schemeClr>
                </a:solidFill>
                <a:latin typeface="Times New Roman" pitchFamily="18" charset="0"/>
                <a:cs typeface="Times New Roman" pitchFamily="18" charset="0"/>
              </a:rPr>
              <a:t>Презентация подготовлена в рамках проекта </a:t>
            </a:r>
          </a:p>
          <a:p>
            <a:pPr algn="ctr"/>
            <a:r>
              <a:rPr lang="ru-RU" sz="1400" dirty="0" smtClean="0">
                <a:solidFill>
                  <a:schemeClr val="accent3">
                    <a:lumMod val="40000"/>
                    <a:lumOff val="60000"/>
                  </a:schemeClr>
                </a:solidFill>
                <a:latin typeface="Times New Roman" pitchFamily="18" charset="0"/>
                <a:cs typeface="Times New Roman" pitchFamily="18" charset="0"/>
              </a:rPr>
              <a:t>«Под флагом истории» методистом МБУДО «Центр внешкольной работы </a:t>
            </a:r>
            <a:r>
              <a:rPr lang="ru-RU" sz="1400" dirty="0" err="1" smtClean="0">
                <a:solidFill>
                  <a:schemeClr val="accent3">
                    <a:lumMod val="40000"/>
                    <a:lumOff val="60000"/>
                  </a:schemeClr>
                </a:solidFill>
                <a:latin typeface="Times New Roman" pitchFamily="18" charset="0"/>
                <a:cs typeface="Times New Roman" pitchFamily="18" charset="0"/>
              </a:rPr>
              <a:t>Мызниковой</a:t>
            </a:r>
            <a:r>
              <a:rPr lang="ru-RU" sz="1400" dirty="0" smtClean="0">
                <a:solidFill>
                  <a:schemeClr val="accent3">
                    <a:lumMod val="40000"/>
                    <a:lumOff val="60000"/>
                  </a:schemeClr>
                </a:solidFill>
                <a:latin typeface="Times New Roman" pitchFamily="18" charset="0"/>
                <a:cs typeface="Times New Roman" pitchFamily="18" charset="0"/>
              </a:rPr>
              <a:t> М.А.</a:t>
            </a:r>
            <a:endParaRPr lang="ru-RU" sz="1400" dirty="0">
              <a:solidFill>
                <a:schemeClr val="accent3">
                  <a:lumMod val="40000"/>
                  <a:lumOff val="60000"/>
                </a:schemeClr>
              </a:solidFill>
              <a:latin typeface="Times New Roman" pitchFamily="18" charset="0"/>
              <a:cs typeface="Times New Roman" pitchFamily="18" charset="0"/>
            </a:endParaRPr>
          </a:p>
        </p:txBody>
      </p:sp>
      <p:sp>
        <p:nvSpPr>
          <p:cNvPr id="4" name="Rectangle 1"/>
          <p:cNvSpPr>
            <a:spLocks noChangeArrowheads="1"/>
          </p:cNvSpPr>
          <p:nvPr/>
        </p:nvSpPr>
        <p:spPr bwMode="auto">
          <a:xfrm>
            <a:off x="1331640" y="2651518"/>
            <a:ext cx="5760639"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1100" u="sng" dirty="0">
                <a:solidFill>
                  <a:schemeClr val="accent3">
                    <a:lumMod val="40000"/>
                    <a:lumOff val="60000"/>
                  </a:schemeClr>
                </a:solidFill>
                <a:cs typeface="Arial" panose="020B0604020202020204" pitchFamily="34" charset="0"/>
              </a:rPr>
              <a:t>П</a:t>
            </a:r>
            <a:r>
              <a:rPr kumimoji="0" lang="ru-RU" altLang="ru-RU" sz="1100" b="0" i="0" u="sng" strike="noStrike" cap="none" normalizeH="0" baseline="0" dirty="0" smtClean="0">
                <a:ln>
                  <a:noFill/>
                </a:ln>
                <a:solidFill>
                  <a:schemeClr val="accent3">
                    <a:lumMod val="40000"/>
                    <a:lumOff val="60000"/>
                  </a:schemeClr>
                </a:solidFill>
                <a:effectLst/>
                <a:latin typeface="+mn-lt"/>
                <a:cs typeface="Arial" panose="020B0604020202020204" pitchFamily="34" charset="0"/>
              </a:rPr>
              <a:t>ионеры-герои». Очерки</a:t>
            </a:r>
            <a:r>
              <a:rPr kumimoji="0" lang="ru-RU" altLang="ru-RU" sz="1100" b="0" i="0" u="none" strike="noStrike" cap="none" normalizeH="0" baseline="0" dirty="0" smtClean="0">
                <a:ln>
                  <a:noFill/>
                </a:ln>
                <a:solidFill>
                  <a:schemeClr val="accent3">
                    <a:lumMod val="40000"/>
                    <a:lumOff val="60000"/>
                  </a:schemeClr>
                </a:solidFill>
                <a:effectLst/>
                <a:latin typeface="+mn-lt"/>
                <a:cs typeface="Arial" panose="020B0604020202020204" pitchFamily="34" charset="0"/>
              </a:rPr>
              <a:t>. — </a:t>
            </a:r>
            <a:r>
              <a:rPr kumimoji="0" lang="ru-RU" altLang="ru-RU" sz="1100" b="0" i="0" u="none" strike="noStrike" cap="none" normalizeH="0" baseline="0" dirty="0" smtClean="0">
                <a:ln>
                  <a:noFill/>
                </a:ln>
                <a:solidFill>
                  <a:schemeClr val="accent3">
                    <a:lumMod val="40000"/>
                    <a:lumOff val="60000"/>
                  </a:schemeClr>
                </a:solidFill>
                <a:effectLst/>
                <a:latin typeface="+mn-lt"/>
              </a:rPr>
              <a:t>Минск.</a:t>
            </a:r>
            <a:r>
              <a:rPr kumimoji="0" lang="ru-RU" altLang="ru-RU" sz="1100" b="0" i="0" u="none" strike="noStrike" cap="none" normalizeH="0" baseline="0" dirty="0" smtClean="0">
                <a:ln>
                  <a:noFill/>
                </a:ln>
                <a:solidFill>
                  <a:schemeClr val="accent3">
                    <a:lumMod val="40000"/>
                    <a:lumOff val="60000"/>
                  </a:schemeClr>
                </a:solidFill>
                <a:effectLst/>
                <a:latin typeface="+mn-lt"/>
                <a:cs typeface="Arial" panose="020B0604020202020204" pitchFamily="34" charset="0"/>
              </a:rPr>
              <a:t>: «</a:t>
            </a:r>
            <a:r>
              <a:rPr kumimoji="0" lang="ru-RU" altLang="ru-RU" sz="1100" b="0" i="0" u="none" strike="noStrike" cap="none" normalizeH="0" baseline="0" dirty="0" err="1" smtClean="0">
                <a:ln>
                  <a:noFill/>
                </a:ln>
                <a:solidFill>
                  <a:schemeClr val="accent3">
                    <a:lumMod val="40000"/>
                    <a:lumOff val="60000"/>
                  </a:schemeClr>
                </a:solidFill>
                <a:effectLst/>
                <a:latin typeface="+mn-lt"/>
                <a:cs typeface="Arial" panose="020B0604020202020204" pitchFamily="34" charset="0"/>
              </a:rPr>
              <a:t>Юнацтва</a:t>
            </a:r>
            <a:r>
              <a:rPr kumimoji="0" lang="ru-RU" altLang="ru-RU" sz="1100" b="0" i="0" u="none" strike="noStrike" cap="none" normalizeH="0" baseline="0" dirty="0" smtClean="0">
                <a:ln>
                  <a:noFill/>
                </a:ln>
                <a:solidFill>
                  <a:schemeClr val="accent3">
                    <a:lumMod val="40000"/>
                    <a:lumOff val="60000"/>
                  </a:schemeClr>
                </a:solidFill>
                <a:effectLst/>
                <a:latin typeface="+mn-lt"/>
                <a:cs typeface="Arial" panose="020B0604020202020204" pitchFamily="34" charset="0"/>
              </a:rPr>
              <a:t>», 1985</a:t>
            </a:r>
          </a:p>
          <a:p>
            <a:pPr lvl="0"/>
            <a:r>
              <a:rPr lang="en-US" altLang="ru-RU" sz="1100" dirty="0">
                <a:solidFill>
                  <a:schemeClr val="accent3">
                    <a:lumMod val="40000"/>
                    <a:lumOff val="60000"/>
                  </a:schemeClr>
                </a:solidFill>
                <a:latin typeface="+mn-lt"/>
              </a:rPr>
              <a:t>https://function.mil.ru</a:t>
            </a:r>
            <a:endParaRPr lang="ru-RU" altLang="ru-RU" sz="1100" dirty="0">
              <a:solidFill>
                <a:schemeClr val="accent3">
                  <a:lumMod val="40000"/>
                  <a:lumOff val="60000"/>
                </a:schemeClr>
              </a:solidFill>
              <a:latin typeface="+mn-lt"/>
            </a:endParaRPr>
          </a:p>
          <a:p>
            <a:r>
              <a:rPr lang="en-US" sz="1100" dirty="0">
                <a:solidFill>
                  <a:schemeClr val="accent3">
                    <a:lumMod val="40000"/>
                    <a:lumOff val="60000"/>
                  </a:schemeClr>
                </a:solidFill>
                <a:latin typeface="+mn-lt"/>
              </a:rPr>
              <a:t>http://www</a:t>
            </a:r>
            <a:r>
              <a:rPr lang="ru-RU" sz="1100" dirty="0">
                <a:solidFill>
                  <a:schemeClr val="accent3">
                    <a:lumMod val="40000"/>
                    <a:lumOff val="60000"/>
                  </a:schemeClr>
                </a:solidFill>
                <a:latin typeface="+mn-lt"/>
              </a:rPr>
              <a:t>. </a:t>
            </a:r>
            <a:r>
              <a:rPr lang="en-US" sz="1100" dirty="0">
                <a:solidFill>
                  <a:schemeClr val="accent3">
                    <a:lumMod val="40000"/>
                    <a:lumOff val="60000"/>
                  </a:schemeClr>
                </a:solidFill>
                <a:latin typeface="+mn-lt"/>
              </a:rPr>
              <a:t>ria.ru</a:t>
            </a:r>
            <a:endParaRPr lang="ru-RU" sz="1100" dirty="0">
              <a:solidFill>
                <a:schemeClr val="accent3">
                  <a:lumMod val="40000"/>
                  <a:lumOff val="60000"/>
                </a:schemeClr>
              </a:solidFill>
              <a:latin typeface="+mn-lt"/>
            </a:endParaRPr>
          </a:p>
          <a:p>
            <a:r>
              <a:rPr lang="en-US" sz="1100" dirty="0">
                <a:solidFill>
                  <a:schemeClr val="accent3">
                    <a:lumMod val="40000"/>
                    <a:lumOff val="60000"/>
                  </a:schemeClr>
                </a:solidFill>
                <a:latin typeface="+mn-lt"/>
              </a:rPr>
              <a:t>http://www </a:t>
            </a:r>
            <a:r>
              <a:rPr lang="ru-RU" sz="1100" dirty="0">
                <a:solidFill>
                  <a:schemeClr val="accent3">
                    <a:lumMod val="40000"/>
                    <a:lumOff val="60000"/>
                  </a:schemeClr>
                </a:solidFill>
                <a:latin typeface="+mn-lt"/>
              </a:rPr>
              <a:t>.</a:t>
            </a:r>
            <a:r>
              <a:rPr lang="en-US" sz="1100" dirty="0">
                <a:solidFill>
                  <a:schemeClr val="accent3">
                    <a:lumMod val="40000"/>
                    <a:lumOff val="60000"/>
                  </a:schemeClr>
                </a:solidFill>
                <a:latin typeface="+mn-lt"/>
              </a:rPr>
              <a:t>urokiistorii.ru</a:t>
            </a:r>
            <a:endParaRPr lang="ru-RU" sz="1100" dirty="0">
              <a:solidFill>
                <a:schemeClr val="accent3">
                  <a:lumMod val="40000"/>
                  <a:lumOff val="60000"/>
                </a:schemeClr>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600" dirty="0">
              <a:solidFill>
                <a:schemeClr val="accent3">
                  <a:lumMod val="40000"/>
                  <a:lumOff val="60000"/>
                </a:schemeClr>
              </a:solidFill>
              <a:latin typeface="+mn-lt"/>
              <a:cs typeface="Arial" panose="020B0604020202020204" pitchFamily="34" charset="0"/>
            </a:endParaRPr>
          </a:p>
          <a:p>
            <a:pPr lvl="0"/>
            <a:r>
              <a:rPr kumimoji="0" lang="ru-RU" altLang="ru-RU" sz="1600" b="0" i="0" u="none" strike="noStrike" cap="none" normalizeH="0" baseline="0" dirty="0" smtClean="0">
                <a:ln>
                  <a:noFill/>
                </a:ln>
                <a:solidFill>
                  <a:schemeClr val="accent3">
                    <a:lumMod val="40000"/>
                    <a:lumOff val="60000"/>
                  </a:schemeClr>
                </a:solidFill>
                <a:effectLst/>
                <a:latin typeface="+mn-lt"/>
              </a:rPr>
              <a:t> </a:t>
            </a:r>
            <a:endParaRPr kumimoji="0" lang="ru-RU" altLang="ru-RU" sz="1800" b="0" i="0" u="none" strike="noStrike" cap="none" normalizeH="0" baseline="0" dirty="0" smtClean="0">
              <a:ln>
                <a:noFill/>
              </a:ln>
              <a:solidFill>
                <a:schemeClr val="accent3">
                  <a:lumMod val="40000"/>
                  <a:lumOff val="60000"/>
                </a:schemeClr>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17340" y="4328169"/>
            <a:ext cx="7416824" cy="2369880"/>
          </a:xfrm>
          <a:prstGeom prst="rect">
            <a:avLst/>
          </a:prstGeom>
        </p:spPr>
        <p:txBody>
          <a:bodyPr wrap="square">
            <a:spAutoFit/>
          </a:bodyPr>
          <a:lstStyle/>
          <a:p>
            <a:endParaRPr lang="ru-RU" dirty="0" smtClean="0">
              <a:solidFill>
                <a:srgbClr val="841C00"/>
              </a:solidFill>
              <a:latin typeface="Ms Sans Serif"/>
            </a:endParaRPr>
          </a:p>
          <a:p>
            <a:endParaRPr lang="ru-RU" dirty="0">
              <a:solidFill>
                <a:srgbClr val="841C00"/>
              </a:solidFill>
              <a:latin typeface="Ms Sans Serif"/>
            </a:endParaRPr>
          </a:p>
          <a:p>
            <a:pPr algn="ctr"/>
            <a:r>
              <a:rPr lang="ru-RU" sz="1600" dirty="0" smtClean="0">
                <a:solidFill>
                  <a:schemeClr val="accent3">
                    <a:lumMod val="40000"/>
                    <a:lumOff val="60000"/>
                  </a:schemeClr>
                </a:solidFill>
                <a:latin typeface="+mj-lt"/>
              </a:rPr>
              <a:t>Они сражались повсюду, плечом к плечу со  взрослыми. </a:t>
            </a:r>
            <a:r>
              <a:rPr lang="ru-RU" sz="1600" dirty="0">
                <a:solidFill>
                  <a:schemeClr val="accent3">
                    <a:lumMod val="40000"/>
                    <a:lumOff val="60000"/>
                  </a:schemeClr>
                </a:solidFill>
                <a:latin typeface="+mj-lt"/>
              </a:rPr>
              <a:t>   </a:t>
            </a:r>
            <a:endParaRPr lang="ru-RU" sz="1600" dirty="0" smtClean="0">
              <a:solidFill>
                <a:schemeClr val="accent3">
                  <a:lumMod val="40000"/>
                  <a:lumOff val="60000"/>
                </a:schemeClr>
              </a:solidFill>
              <a:latin typeface="+mj-lt"/>
            </a:endParaRPr>
          </a:p>
          <a:p>
            <a:pPr algn="ctr"/>
            <a:r>
              <a:rPr lang="ru-RU" sz="1600" dirty="0" smtClean="0">
                <a:solidFill>
                  <a:schemeClr val="accent3">
                    <a:lumMod val="40000"/>
                    <a:lumOff val="60000"/>
                  </a:schemeClr>
                </a:solidFill>
                <a:latin typeface="+mj-lt"/>
              </a:rPr>
              <a:t>И </a:t>
            </a:r>
            <a:r>
              <a:rPr lang="ru-RU" sz="1600" dirty="0">
                <a:solidFill>
                  <a:schemeClr val="accent3">
                    <a:lumMod val="40000"/>
                    <a:lumOff val="60000"/>
                  </a:schemeClr>
                </a:solidFill>
                <a:latin typeface="+mj-lt"/>
              </a:rPr>
              <a:t>ни на миг не дрогнули юные сердца</a:t>
            </a:r>
            <a:r>
              <a:rPr lang="ru-RU" sz="1600" dirty="0" smtClean="0">
                <a:solidFill>
                  <a:schemeClr val="accent3">
                    <a:lumMod val="40000"/>
                    <a:lumOff val="60000"/>
                  </a:schemeClr>
                </a:solidFill>
                <a:latin typeface="+mj-lt"/>
              </a:rPr>
              <a:t>! </a:t>
            </a:r>
            <a:r>
              <a:rPr lang="ru-RU" sz="1600" dirty="0">
                <a:solidFill>
                  <a:schemeClr val="accent3">
                    <a:lumMod val="40000"/>
                    <a:lumOff val="60000"/>
                  </a:schemeClr>
                </a:solidFill>
                <a:latin typeface="+mj-lt"/>
              </a:rPr>
              <a:t>   Их повзрослевшее детство было наполнено такими испытаниями, что, придумай их даже очень талантливый писатель, в это трудно было бы поверить. Но это было. Было в истории большой нашей страны, было в судьбах ее маленьких ребят </a:t>
            </a:r>
            <a:r>
              <a:rPr lang="ru-RU" sz="1600" dirty="0" smtClean="0">
                <a:solidFill>
                  <a:schemeClr val="accent3">
                    <a:lumMod val="40000"/>
                    <a:lumOff val="60000"/>
                  </a:schemeClr>
                </a:solidFill>
                <a:latin typeface="+mj-lt"/>
              </a:rPr>
              <a:t>– </a:t>
            </a:r>
          </a:p>
          <a:p>
            <a:pPr algn="ctr"/>
            <a:r>
              <a:rPr lang="ru-RU" sz="1600" dirty="0" smtClean="0">
                <a:solidFill>
                  <a:schemeClr val="accent3">
                    <a:lumMod val="40000"/>
                    <a:lumOff val="60000"/>
                  </a:schemeClr>
                </a:solidFill>
                <a:latin typeface="+mj-lt"/>
              </a:rPr>
              <a:t>обыкновенных </a:t>
            </a:r>
            <a:r>
              <a:rPr lang="ru-RU" sz="1600" dirty="0">
                <a:solidFill>
                  <a:schemeClr val="accent3">
                    <a:lumMod val="40000"/>
                    <a:lumOff val="60000"/>
                  </a:schemeClr>
                </a:solidFill>
                <a:latin typeface="+mj-lt"/>
              </a:rPr>
              <a:t>мальчишек и девчонок</a:t>
            </a:r>
            <a:r>
              <a:rPr lang="ru-RU" sz="1600" dirty="0" smtClean="0">
                <a:solidFill>
                  <a:schemeClr val="accent3">
                    <a:lumMod val="40000"/>
                    <a:lumOff val="60000"/>
                  </a:schemeClr>
                </a:solidFill>
                <a:latin typeface="+mj-lt"/>
              </a:rPr>
              <a:t>. </a:t>
            </a:r>
            <a:r>
              <a:rPr lang="ru-RU" sz="1600" dirty="0">
                <a:solidFill>
                  <a:schemeClr val="accent3">
                    <a:lumMod val="40000"/>
                    <a:lumOff val="60000"/>
                  </a:schemeClr>
                </a:solidFill>
                <a:latin typeface="+mj-lt"/>
              </a:rPr>
              <a:t/>
            </a:r>
            <a:br>
              <a:rPr lang="ru-RU" sz="1600" dirty="0">
                <a:solidFill>
                  <a:schemeClr val="accent3">
                    <a:lumMod val="40000"/>
                    <a:lumOff val="60000"/>
                  </a:schemeClr>
                </a:solidFill>
                <a:latin typeface="+mj-lt"/>
              </a:rPr>
            </a:br>
            <a:r>
              <a:rPr lang="ru-RU" sz="1600" dirty="0">
                <a:solidFill>
                  <a:schemeClr val="accent3">
                    <a:lumMod val="40000"/>
                    <a:lumOff val="60000"/>
                  </a:schemeClr>
                </a:solidFill>
                <a:latin typeface="+mj-lt"/>
              </a:rPr>
              <a:t>   </a:t>
            </a:r>
          </a:p>
        </p:txBody>
      </p:sp>
      <p:sp>
        <p:nvSpPr>
          <p:cNvPr id="4" name="Прямоугольник 3"/>
          <p:cNvSpPr/>
          <p:nvPr/>
        </p:nvSpPr>
        <p:spPr>
          <a:xfrm>
            <a:off x="2339752" y="5143777"/>
            <a:ext cx="4572000" cy="369332"/>
          </a:xfrm>
          <a:prstGeom prst="rect">
            <a:avLst/>
          </a:prstGeom>
        </p:spPr>
        <p:txBody>
          <a:bodyPr>
            <a:spAutoFit/>
          </a:bodyPr>
          <a:lstStyle/>
          <a:p>
            <a:r>
              <a:rPr lang="ru-RU" dirty="0" smtClean="0">
                <a:solidFill>
                  <a:srgbClr val="841C00"/>
                </a:solidFill>
                <a:latin typeface="Ms Sans Serif"/>
              </a:rPr>
              <a:t>.</a:t>
            </a:r>
            <a:endParaRPr lang="ru-RU" dirty="0"/>
          </a:p>
        </p:txBody>
      </p:sp>
      <p:sp>
        <p:nvSpPr>
          <p:cNvPr id="5" name="Заголовок 4"/>
          <p:cNvSpPr>
            <a:spLocks noGrp="1"/>
          </p:cNvSpPr>
          <p:nvPr>
            <p:ph type="title"/>
          </p:nvPr>
        </p:nvSpPr>
        <p:spPr/>
        <p:txBody>
          <a:bodyPr>
            <a:normAutofit/>
          </a:bodyPr>
          <a:lstStyle/>
          <a:p>
            <a:pPr algn="ctr"/>
            <a:r>
              <a:rPr lang="ru-RU" sz="3600" dirty="0">
                <a:solidFill>
                  <a:schemeClr val="accent3">
                    <a:lumMod val="40000"/>
                    <a:lumOff val="60000"/>
                  </a:schemeClr>
                </a:solidFill>
              </a:rPr>
              <a:t>Маленькие герои большой </a:t>
            </a:r>
            <a:r>
              <a:rPr lang="ru-RU" sz="3600" dirty="0" smtClean="0">
                <a:solidFill>
                  <a:schemeClr val="accent3">
                    <a:lumMod val="40000"/>
                    <a:lumOff val="60000"/>
                  </a:schemeClr>
                </a:solidFill>
              </a:rPr>
              <a:t>войны -   </a:t>
            </a:r>
            <a:r>
              <a:rPr lang="ru-RU" sz="3600" dirty="0">
                <a:solidFill>
                  <a:schemeClr val="accent3">
                    <a:lumMod val="40000"/>
                    <a:lumOff val="60000"/>
                  </a:schemeClr>
                </a:solidFill>
              </a:rPr>
              <a:t>п</a:t>
            </a:r>
            <a:r>
              <a:rPr lang="ru-RU" sz="3600" dirty="0" smtClean="0">
                <a:solidFill>
                  <a:schemeClr val="accent3">
                    <a:lumMod val="40000"/>
                    <a:lumOff val="60000"/>
                  </a:schemeClr>
                </a:solidFill>
              </a:rPr>
              <a:t>ионеры – герои. </a:t>
            </a:r>
            <a:endParaRPr lang="ru-RU" sz="3600" dirty="0">
              <a:solidFill>
                <a:schemeClr val="accent3">
                  <a:lumMod val="40000"/>
                  <a:lumOff val="60000"/>
                </a:schemeClr>
              </a:solidFill>
            </a:endParaRPr>
          </a:p>
        </p:txBody>
      </p:sp>
      <p:pic>
        <p:nvPicPr>
          <p:cNvPr id="6146" name="Picture 2" descr="http://i.mycdn.me/i?r=AzEPZsRbOZEKgBhR0XGMT1RkTtMwtrie4LogLU_-awnBg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74682"/>
            <a:ext cx="7578588" cy="351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674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864096"/>
          </a:xfrm>
        </p:spPr>
        <p:txBody>
          <a:bodyPr/>
          <a:lstStyle/>
          <a:p>
            <a:pPr algn="ctr"/>
            <a:r>
              <a:rPr lang="ru-RU" dirty="0" smtClean="0">
                <a:solidFill>
                  <a:schemeClr val="accent3">
                    <a:lumMod val="40000"/>
                    <a:lumOff val="60000"/>
                  </a:schemeClr>
                </a:solidFill>
              </a:rPr>
              <a:t>Лёня Голиков</a:t>
            </a:r>
            <a:endParaRPr lang="ru-RU" dirty="0">
              <a:solidFill>
                <a:schemeClr val="accent3">
                  <a:lumMod val="40000"/>
                  <a:lumOff val="60000"/>
                </a:schemeClr>
              </a:solidFill>
            </a:endParaRPr>
          </a:p>
        </p:txBody>
      </p:sp>
      <p:sp>
        <p:nvSpPr>
          <p:cNvPr id="4" name="Содержимое 3"/>
          <p:cNvSpPr>
            <a:spLocks noGrp="1"/>
          </p:cNvSpPr>
          <p:nvPr>
            <p:ph sz="half" idx="2"/>
          </p:nvPr>
        </p:nvSpPr>
        <p:spPr>
          <a:xfrm>
            <a:off x="3779912" y="1268760"/>
            <a:ext cx="5112568" cy="5589240"/>
          </a:xfrm>
        </p:spPr>
        <p:txBody>
          <a:bodyPr>
            <a:noAutofit/>
          </a:bodyPr>
          <a:lstStyle/>
          <a:p>
            <a:pPr marL="0">
              <a:buNone/>
            </a:pPr>
            <a:r>
              <a:rPr lang="ru-RU" sz="1800" dirty="0" smtClean="0"/>
              <a:t> </a:t>
            </a:r>
            <a:r>
              <a:rPr lang="ru-RU" sz="1800" dirty="0">
                <a:solidFill>
                  <a:schemeClr val="accent3">
                    <a:lumMod val="40000"/>
                    <a:lumOff val="60000"/>
                  </a:schemeClr>
                </a:solidFill>
              </a:rPr>
              <a:t>В свои 10 с небольшим лет </a:t>
            </a:r>
            <a:r>
              <a:rPr lang="ru-RU" sz="1800" dirty="0" smtClean="0">
                <a:solidFill>
                  <a:schemeClr val="accent3">
                    <a:lumMod val="40000"/>
                    <a:lumOff val="60000"/>
                  </a:schemeClr>
                </a:solidFill>
              </a:rPr>
              <a:t>Лёня воевал </a:t>
            </a:r>
            <a:r>
              <a:rPr lang="ru-RU" sz="1800" dirty="0">
                <a:solidFill>
                  <a:schemeClr val="accent3">
                    <a:lumMod val="40000"/>
                    <a:lumOff val="60000"/>
                  </a:schemeClr>
                </a:solidFill>
              </a:rPr>
              <a:t>наравне со </a:t>
            </a:r>
            <a:r>
              <a:rPr lang="ru-RU" sz="1800" dirty="0" smtClean="0">
                <a:solidFill>
                  <a:schemeClr val="accent3">
                    <a:lumMod val="40000"/>
                    <a:lumOff val="60000"/>
                  </a:schemeClr>
                </a:solidFill>
              </a:rPr>
              <a:t>взрослыми. </a:t>
            </a:r>
            <a:r>
              <a:rPr lang="ru-RU" sz="1800" dirty="0">
                <a:solidFill>
                  <a:schemeClr val="accent3">
                    <a:lumMod val="40000"/>
                    <a:lumOff val="60000"/>
                  </a:schemeClr>
                </a:solidFill>
              </a:rPr>
              <a:t>Он участвовал в 27 боевых </a:t>
            </a:r>
            <a:r>
              <a:rPr lang="ru-RU" sz="1800" dirty="0" smtClean="0">
                <a:solidFill>
                  <a:schemeClr val="accent3">
                    <a:lumMod val="40000"/>
                    <a:lumOff val="60000"/>
                  </a:schemeClr>
                </a:solidFill>
              </a:rPr>
              <a:t>операциях.</a:t>
            </a:r>
            <a:r>
              <a:rPr lang="ru-RU" sz="1800" dirty="0">
                <a:solidFill>
                  <a:schemeClr val="accent3">
                    <a:lumMod val="40000"/>
                    <a:lumOff val="60000"/>
                  </a:schemeClr>
                </a:solidFill>
              </a:rPr>
              <a:t>  15 августа 1942 г. юный </a:t>
            </a:r>
            <a:r>
              <a:rPr lang="ru-RU" sz="1800" dirty="0" smtClean="0">
                <a:solidFill>
                  <a:schemeClr val="accent3">
                    <a:lumMod val="40000"/>
                    <a:lumOff val="60000"/>
                  </a:schemeClr>
                </a:solidFill>
              </a:rPr>
              <a:t>партизан  Лёня Голиков напал на автомобиль немецкого генерала Рихарда </a:t>
            </a:r>
            <a:r>
              <a:rPr lang="ru-RU" sz="1800" dirty="0" err="1" smtClean="0">
                <a:solidFill>
                  <a:schemeClr val="accent3">
                    <a:lumMod val="40000"/>
                    <a:lumOff val="60000"/>
                  </a:schemeClr>
                </a:solidFill>
              </a:rPr>
              <a:t>Витца</a:t>
            </a:r>
            <a:r>
              <a:rPr lang="ru-RU" sz="1800" dirty="0" smtClean="0">
                <a:solidFill>
                  <a:schemeClr val="accent3">
                    <a:lumMod val="40000"/>
                    <a:lumOff val="60000"/>
                  </a:schemeClr>
                </a:solidFill>
              </a:rPr>
              <a:t>,  добыл документы с чертежами и описанием новых образцов немецких мин, инспекционные донесения командованию, карты-схемы минных полей и другие важные бумаги военного характера. </a:t>
            </a:r>
            <a:r>
              <a:rPr lang="ru-RU" sz="1800" dirty="0">
                <a:solidFill>
                  <a:schemeClr val="accent3">
                    <a:lumMod val="40000"/>
                    <a:lumOff val="60000"/>
                  </a:schemeClr>
                </a:solidFill>
              </a:rPr>
              <a:t>Погиб Леня Голиков весной 1943 г. в неравном бою. Посмертно ему присвоено звание Героя Советского </a:t>
            </a:r>
            <a:r>
              <a:rPr lang="ru-RU" sz="1800" dirty="0" smtClean="0">
                <a:solidFill>
                  <a:schemeClr val="accent3">
                    <a:lumMod val="40000"/>
                    <a:lumOff val="60000"/>
                  </a:schemeClr>
                </a:solidFill>
              </a:rPr>
              <a:t>Союза. Лёня Голиков был представлен к высшей правительственной награде - медали «Золотая звезда» и званию Героя Советского Союза.</a:t>
            </a:r>
          </a:p>
          <a:p>
            <a:pPr>
              <a:buNone/>
            </a:pPr>
            <a:r>
              <a:rPr lang="ru-RU" sz="1800" dirty="0" smtClean="0">
                <a:solidFill>
                  <a:schemeClr val="accent3">
                    <a:lumMod val="40000"/>
                    <a:lumOff val="60000"/>
                  </a:schemeClr>
                </a:solidFill>
              </a:rPr>
              <a:t> </a:t>
            </a:r>
            <a:endParaRPr lang="ru-RU" sz="1800" dirty="0">
              <a:solidFill>
                <a:schemeClr val="accent3">
                  <a:lumMod val="40000"/>
                  <a:lumOff val="60000"/>
                </a:schemeClr>
              </a:solidFill>
            </a:endParaRPr>
          </a:p>
        </p:txBody>
      </p:sp>
      <p:pic>
        <p:nvPicPr>
          <p:cNvPr id="5" name="Содержимое 4" descr="Leonid Golikov.jpg"/>
          <p:cNvPicPr>
            <a:picLocks noGrp="1"/>
          </p:cNvPicPr>
          <p:nvPr>
            <p:ph sz="half" idx="1"/>
          </p:nvPr>
        </p:nvPicPr>
        <p:blipFill>
          <a:blip r:embed="rId2" cstate="screen"/>
          <a:srcRect/>
          <a:stretch>
            <a:fillRect/>
          </a:stretch>
        </p:blipFill>
        <p:spPr bwMode="auto">
          <a:xfrm>
            <a:off x="377047" y="1052736"/>
            <a:ext cx="3384376"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148064" y="620688"/>
            <a:ext cx="3384376" cy="3888432"/>
          </a:xfrm>
        </p:spPr>
        <p:txBody>
          <a:bodyPr>
            <a:normAutofit fontScale="90000"/>
          </a:bodyPr>
          <a:lstStyle/>
          <a:p>
            <a:pPr algn="ctr"/>
            <a:r>
              <a:rPr lang="ru-RU" dirty="0" smtClean="0">
                <a:solidFill>
                  <a:schemeClr val="accent3">
                    <a:lumMod val="40000"/>
                    <a:lumOff val="60000"/>
                  </a:schemeClr>
                </a:solidFill>
                <a:latin typeface="Times New Roman" pitchFamily="18" charset="0"/>
                <a:cs typeface="Times New Roman" pitchFamily="18" charset="0"/>
              </a:rPr>
              <a:t>Памятник Лёне Голикову  в </a:t>
            </a:r>
            <a:br>
              <a:rPr lang="ru-RU" dirty="0" smtClean="0">
                <a:solidFill>
                  <a:schemeClr val="accent3">
                    <a:lumMod val="40000"/>
                    <a:lumOff val="60000"/>
                  </a:schemeClr>
                </a:solidFill>
                <a:latin typeface="Times New Roman" pitchFamily="18" charset="0"/>
                <a:cs typeface="Times New Roman" pitchFamily="18" charset="0"/>
              </a:rPr>
            </a:br>
            <a:r>
              <a:rPr lang="ru-RU" dirty="0" smtClean="0">
                <a:solidFill>
                  <a:schemeClr val="accent3">
                    <a:lumMod val="40000"/>
                    <a:lumOff val="60000"/>
                  </a:schemeClr>
                </a:solidFill>
                <a:latin typeface="Times New Roman" pitchFamily="18" charset="0"/>
                <a:cs typeface="Times New Roman" pitchFamily="18" charset="0"/>
              </a:rPr>
              <a:t>Великом Новгороде</a:t>
            </a:r>
            <a:r>
              <a:rPr lang="ru-RU" dirty="0" smtClean="0"/>
              <a:t/>
            </a:r>
            <a:br>
              <a:rPr lang="ru-RU" dirty="0" smtClean="0"/>
            </a:br>
            <a:endParaRPr lang="ru-RU" dirty="0"/>
          </a:p>
        </p:txBody>
      </p:sp>
      <p:pic>
        <p:nvPicPr>
          <p:cNvPr id="4" name="Содержимое 3" descr="https://upload.wikimedia.org/wikipedia/commons/thumb/0/0c/L_Golikov.jpg/640px-L_Golikov.jpg"/>
          <p:cNvPicPr>
            <a:picLocks noGrp="1"/>
          </p:cNvPicPr>
          <p:nvPr>
            <p:ph idx="1"/>
          </p:nvPr>
        </p:nvPicPr>
        <p:blipFill>
          <a:blip r:embed="rId2" cstate="screen"/>
          <a:srcRect/>
          <a:stretch>
            <a:fillRect/>
          </a:stretch>
        </p:blipFill>
        <p:spPr bwMode="auto">
          <a:xfrm>
            <a:off x="683568" y="548680"/>
            <a:ext cx="432048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064896" cy="864096"/>
          </a:xfrm>
        </p:spPr>
        <p:txBody>
          <a:bodyPr>
            <a:normAutofit/>
          </a:bodyPr>
          <a:lstStyle/>
          <a:p>
            <a:pPr algn="ctr"/>
            <a:r>
              <a:rPr lang="ru-RU" sz="4400" dirty="0" smtClean="0">
                <a:solidFill>
                  <a:schemeClr val="accent3">
                    <a:lumMod val="40000"/>
                    <a:lumOff val="60000"/>
                  </a:schemeClr>
                </a:solidFill>
              </a:rPr>
              <a:t>Володя Дубинин</a:t>
            </a:r>
            <a:endParaRPr lang="ru-RU" sz="4400" dirty="0">
              <a:solidFill>
                <a:schemeClr val="accent3">
                  <a:lumMod val="40000"/>
                  <a:lumOff val="60000"/>
                </a:schemeClr>
              </a:solidFill>
            </a:endParaRPr>
          </a:p>
        </p:txBody>
      </p:sp>
      <p:sp>
        <p:nvSpPr>
          <p:cNvPr id="4" name="Содержимое 3"/>
          <p:cNvSpPr>
            <a:spLocks noGrp="1"/>
          </p:cNvSpPr>
          <p:nvPr>
            <p:ph sz="half" idx="2"/>
          </p:nvPr>
        </p:nvSpPr>
        <p:spPr>
          <a:xfrm>
            <a:off x="3779912" y="1268760"/>
            <a:ext cx="4824536" cy="5256584"/>
          </a:xfrm>
        </p:spPr>
        <p:txBody>
          <a:bodyPr>
            <a:noAutofit/>
          </a:bodyPr>
          <a:lstStyle/>
          <a:p>
            <a:pPr marL="0" indent="0">
              <a:buNone/>
            </a:pPr>
            <a:r>
              <a:rPr lang="ru-RU" sz="2000" dirty="0" smtClean="0">
                <a:solidFill>
                  <a:schemeClr val="accent3">
                    <a:lumMod val="40000"/>
                    <a:lumOff val="60000"/>
                  </a:schemeClr>
                </a:solidFill>
              </a:rPr>
              <a:t>С захватом г.Керчи Володя с партизанами  ушел в подземные каменоломни, откуда совершал свои смелые вылазки. Юные разведчики доставляли ценные сведения, что помогло уничтожить точки немецкой дивизии, прорывавшиеся к Сталинграду. За это Володю наградили орденом Красной Звезды. После освобождения Керчи мальчик помогал саперу и  погиб, подорвавшись на немецкой мине.  Посмертно награжден орденом Красного Знамени.</a:t>
            </a:r>
            <a:endParaRPr lang="ru-RU" sz="2000" dirty="0">
              <a:solidFill>
                <a:schemeClr val="accent3">
                  <a:lumMod val="40000"/>
                  <a:lumOff val="60000"/>
                </a:schemeClr>
              </a:solidFill>
            </a:endParaRPr>
          </a:p>
        </p:txBody>
      </p:sp>
      <p:pic>
        <p:nvPicPr>
          <p:cNvPr id="5" name="Содержимое 4" descr="Volodia Dubinín.jpeg"/>
          <p:cNvPicPr>
            <a:picLocks noGrp="1"/>
          </p:cNvPicPr>
          <p:nvPr>
            <p:ph sz="half" idx="1"/>
          </p:nvPr>
        </p:nvPicPr>
        <p:blipFill>
          <a:blip r:embed="rId2" cstate="screen"/>
          <a:srcRect/>
          <a:stretch>
            <a:fillRect/>
          </a:stretch>
        </p:blipFill>
        <p:spPr bwMode="auto">
          <a:xfrm>
            <a:off x="323528" y="1268760"/>
            <a:ext cx="3456384"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upload.wikimedia.org/wikipedia/commons/thumb/a/aa/%D0%92%D0%BE%D0%BB%D0%BE%D0%B4%D1%8F_%D0%94%D1%83%D0%B1%D0%B8%D0%BD%D0%B8%D0%BD.JPG/200px-%D0%92%D0%BE%D0%BB%D0%BE%D0%B4%D1%8F_%D0%94%D1%83%D0%B1%D0%B8%D0%BD%D0%B8%D0%BD.JPG"/>
          <p:cNvPicPr/>
          <p:nvPr/>
        </p:nvPicPr>
        <p:blipFill>
          <a:blip r:embed="rId2" cstate="screen"/>
          <a:srcRect/>
          <a:stretch>
            <a:fillRect/>
          </a:stretch>
        </p:blipFill>
        <p:spPr bwMode="auto">
          <a:xfrm>
            <a:off x="827584" y="836712"/>
            <a:ext cx="3672408" cy="5112568"/>
          </a:xfrm>
          <a:prstGeom prst="rect">
            <a:avLst/>
          </a:prstGeom>
          <a:noFill/>
          <a:ln w="9525">
            <a:noFill/>
            <a:miter lim="800000"/>
            <a:headEnd/>
            <a:tailEnd/>
          </a:ln>
        </p:spPr>
      </p:pic>
      <p:sp>
        <p:nvSpPr>
          <p:cNvPr id="4" name="Прямоугольник 3"/>
          <p:cNvSpPr/>
          <p:nvPr/>
        </p:nvSpPr>
        <p:spPr>
          <a:xfrm flipH="1">
            <a:off x="4932040" y="1916832"/>
            <a:ext cx="3384376" cy="1384995"/>
          </a:xfrm>
          <a:prstGeom prst="rect">
            <a:avLst/>
          </a:prstGeom>
        </p:spPr>
        <p:txBody>
          <a:bodyPr wrap="square">
            <a:spAutoFit/>
          </a:bodyPr>
          <a:lstStyle/>
          <a:p>
            <a:r>
              <a:rPr lang="ru-RU" sz="2800" dirty="0" smtClean="0">
                <a:solidFill>
                  <a:schemeClr val="accent3">
                    <a:lumMod val="40000"/>
                    <a:lumOff val="60000"/>
                  </a:schemeClr>
                </a:solidFill>
                <a:latin typeface="Times New Roman" pitchFamily="18" charset="0"/>
                <a:cs typeface="Times New Roman" pitchFamily="18" charset="0"/>
              </a:rPr>
              <a:t>Памятник Владимиру Дубинину в г. Керчь</a:t>
            </a:r>
            <a:endParaRPr lang="ru-RU" sz="2800" dirty="0">
              <a:solidFill>
                <a:schemeClr val="accent3">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742528"/>
          </a:xfrm>
        </p:spPr>
        <p:txBody>
          <a:bodyPr/>
          <a:lstStyle/>
          <a:p>
            <a:pPr algn="ctr"/>
            <a:r>
              <a:rPr lang="ru-RU" dirty="0" smtClean="0">
                <a:solidFill>
                  <a:schemeClr val="accent3">
                    <a:lumMod val="40000"/>
                    <a:lumOff val="60000"/>
                  </a:schemeClr>
                </a:solidFill>
              </a:rPr>
              <a:t>Марат </a:t>
            </a:r>
            <a:r>
              <a:rPr lang="ru-RU" dirty="0" err="1" smtClean="0">
                <a:solidFill>
                  <a:schemeClr val="accent3">
                    <a:lumMod val="40000"/>
                    <a:lumOff val="60000"/>
                  </a:schemeClr>
                </a:solidFill>
              </a:rPr>
              <a:t>Казей</a:t>
            </a:r>
            <a:endParaRPr lang="ru-RU" dirty="0">
              <a:solidFill>
                <a:schemeClr val="accent3">
                  <a:lumMod val="40000"/>
                  <a:lumOff val="60000"/>
                </a:schemeClr>
              </a:solidFill>
            </a:endParaRPr>
          </a:p>
        </p:txBody>
      </p:sp>
      <p:sp>
        <p:nvSpPr>
          <p:cNvPr id="4" name="Содержимое 3"/>
          <p:cNvSpPr>
            <a:spLocks noGrp="1"/>
          </p:cNvSpPr>
          <p:nvPr>
            <p:ph sz="half" idx="2"/>
          </p:nvPr>
        </p:nvSpPr>
        <p:spPr>
          <a:xfrm>
            <a:off x="3203848" y="1385392"/>
            <a:ext cx="5940152" cy="5472608"/>
          </a:xfrm>
        </p:spPr>
        <p:txBody>
          <a:bodyPr>
            <a:normAutofit fontScale="92500" lnSpcReduction="20000"/>
          </a:bodyPr>
          <a:lstStyle/>
          <a:p>
            <a:r>
              <a:rPr lang="ru-RU" sz="2800" dirty="0" smtClean="0">
                <a:solidFill>
                  <a:schemeClr val="accent3">
                    <a:lumMod val="40000"/>
                    <a:lumOff val="60000"/>
                  </a:schemeClr>
                </a:solidFill>
              </a:rPr>
              <a:t>Марат </a:t>
            </a:r>
            <a:r>
              <a:rPr lang="ru-RU" sz="2800" dirty="0" err="1" smtClean="0">
                <a:solidFill>
                  <a:schemeClr val="accent3">
                    <a:lumMod val="40000"/>
                    <a:lumOff val="60000"/>
                  </a:schemeClr>
                </a:solidFill>
              </a:rPr>
              <a:t>Казей</a:t>
            </a:r>
            <a:r>
              <a:rPr lang="ru-RU" sz="2800" dirty="0" smtClean="0">
                <a:solidFill>
                  <a:schemeClr val="accent3">
                    <a:lumMod val="40000"/>
                    <a:lumOff val="60000"/>
                  </a:schemeClr>
                </a:solidFill>
              </a:rPr>
              <a:t> был разведчиком 200-й партизанской бригады им. Рокоссовского. Он проникал в немецкие гарнизоны и доставлял ценные разведывательные сведения. Неоднократно принимал участие в диверсиях на шоссейных и железных дорогах. Когда на задании фашисты и взяли парня “в кольцо”, он, не желая сдаваться, последней гранатой подорвал себя и окруживших врагов.  Был награжден орденом Ленина, медалями “За боевые заслуги” и “За отвагу”. Присвоено звание Героя Советского Союза посмертно</a:t>
            </a:r>
          </a:p>
          <a:p>
            <a:endParaRPr lang="ru-RU" sz="2800" dirty="0" smtClean="0"/>
          </a:p>
          <a:p>
            <a:endParaRPr lang="ru-RU" dirty="0"/>
          </a:p>
        </p:txBody>
      </p:sp>
      <p:pic>
        <p:nvPicPr>
          <p:cNvPr id="5" name="irc_mi" descr="http://static1.repo.aif.ru/1/62/107172/d1c63269eaaa2443d986ce736615217b.jpg"/>
          <p:cNvPicPr>
            <a:picLocks noGrp="1"/>
          </p:cNvPicPr>
          <p:nvPr>
            <p:ph sz="half" idx="1"/>
          </p:nvPr>
        </p:nvPicPr>
        <p:blipFill>
          <a:blip r:embed="rId2" cstate="screen"/>
          <a:srcRect/>
          <a:stretch>
            <a:fillRect/>
          </a:stretch>
        </p:blipFill>
        <p:spPr bwMode="auto">
          <a:xfrm>
            <a:off x="251520" y="1412776"/>
            <a:ext cx="3120008" cy="4644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580112" y="1124744"/>
            <a:ext cx="2901008" cy="3600400"/>
          </a:xfrm>
        </p:spPr>
        <p:txBody>
          <a:bodyPr>
            <a:normAutofit/>
          </a:bodyPr>
          <a:lstStyle/>
          <a:p>
            <a:pPr algn="ctr"/>
            <a:r>
              <a:rPr lang="ru-RU" sz="2800" dirty="0" smtClean="0">
                <a:solidFill>
                  <a:schemeClr val="accent3">
                    <a:lumMod val="40000"/>
                    <a:lumOff val="60000"/>
                  </a:schemeClr>
                </a:solidFill>
              </a:rPr>
              <a:t>Памятник пионеру-герою Марату Казею в Минске.</a:t>
            </a:r>
            <a:r>
              <a:rPr lang="ru-RU" sz="2800" dirty="0" smtClean="0"/>
              <a:t/>
            </a:r>
            <a:br>
              <a:rPr lang="ru-RU" sz="2800" dirty="0" smtClean="0"/>
            </a:br>
            <a:endParaRPr lang="ru-RU" sz="2800" dirty="0"/>
          </a:p>
        </p:txBody>
      </p:sp>
      <p:pic>
        <p:nvPicPr>
          <p:cNvPr id="4" name="Содержимое 3" descr="http://victory.rusarchives.ru/img/photos/1959_531647069_big.jpg"/>
          <p:cNvPicPr>
            <a:picLocks noGrp="1"/>
          </p:cNvPicPr>
          <p:nvPr>
            <p:ph idx="1"/>
          </p:nvPr>
        </p:nvPicPr>
        <p:blipFill>
          <a:blip r:embed="rId2" cstate="screen"/>
          <a:srcRect/>
          <a:stretch>
            <a:fillRect/>
          </a:stretch>
        </p:blipFill>
        <p:spPr bwMode="auto">
          <a:xfrm>
            <a:off x="590240" y="692696"/>
            <a:ext cx="4970183"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616</TotalTime>
  <Words>1177</Words>
  <Application>Microsoft Office PowerPoint</Application>
  <PresentationFormat>Экран (4:3)</PresentationFormat>
  <Paragraphs>60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Бумажная</vt:lpstr>
      <vt:lpstr>Пионеры – герои</vt:lpstr>
      <vt:lpstr>      Не щадя себя  в огне войны, не жалея сил во имя Родины Дети героической страны  Были настоящими героями. Р. Рождественский </vt:lpstr>
      <vt:lpstr>Маленькие герои большой войны -   пионеры – герои. </vt:lpstr>
      <vt:lpstr>Лёня Голиков</vt:lpstr>
      <vt:lpstr>Памятник Лёне Голикову  в  Великом Новгороде </vt:lpstr>
      <vt:lpstr>Володя Дубинин</vt:lpstr>
      <vt:lpstr>Презентация PowerPoint</vt:lpstr>
      <vt:lpstr>Марат Казей</vt:lpstr>
      <vt:lpstr>Памятник пионеру-герою Марату Казею в Минске. </vt:lpstr>
      <vt:lpstr>Валера Волков </vt:lpstr>
      <vt:lpstr>Валя Котик</vt:lpstr>
      <vt:lpstr>Презентация PowerPoint</vt:lpstr>
      <vt:lpstr>Боря Цариков</vt:lpstr>
      <vt:lpstr>Зина Портнова</vt:lpstr>
      <vt:lpstr>Презентация PowerPoint</vt:lpstr>
      <vt:lpstr>Саша Чекалин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RedBayron</dc:creator>
  <cp:lastModifiedBy>Центр</cp:lastModifiedBy>
  <cp:revision>71</cp:revision>
  <dcterms:created xsi:type="dcterms:W3CDTF">2015-05-02T21:12:37Z</dcterms:created>
  <dcterms:modified xsi:type="dcterms:W3CDTF">2020-05-18T08:27:44Z</dcterms:modified>
</cp:coreProperties>
</file>