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8F1756-CB75-411D-B4E8-0A85364BDC3A}"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7851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8F1756-CB75-411D-B4E8-0A85364BDC3A}"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230755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8F1756-CB75-411D-B4E8-0A85364BDC3A}"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213429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8F1756-CB75-411D-B4E8-0A85364BDC3A}"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190298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8F1756-CB75-411D-B4E8-0A85364BDC3A}"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8144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8F1756-CB75-411D-B4E8-0A85364BDC3A}" type="datetimeFigureOut">
              <a:rPr lang="ru-RU" smtClean="0"/>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8086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8F1756-CB75-411D-B4E8-0A85364BDC3A}" type="datetimeFigureOut">
              <a:rPr lang="ru-RU" smtClean="0"/>
              <a:t>16.04.2020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297055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8F1756-CB75-411D-B4E8-0A85364BDC3A}" type="datetimeFigureOut">
              <a:rPr lang="ru-RU" smtClean="0"/>
              <a:t>16.04.2020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399669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8F1756-CB75-411D-B4E8-0A85364BDC3A}" type="datetimeFigureOut">
              <a:rPr lang="ru-RU" smtClean="0"/>
              <a:t>16.04.2020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32755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8F1756-CB75-411D-B4E8-0A85364BDC3A}" type="datetimeFigureOut">
              <a:rPr lang="ru-RU" smtClean="0"/>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115482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8F1756-CB75-411D-B4E8-0A85364BDC3A}" type="datetimeFigureOut">
              <a:rPr lang="ru-RU" smtClean="0"/>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00866-4BF4-4FCB-9F15-232416FAD533}" type="slidenum">
              <a:rPr lang="ru-RU" smtClean="0"/>
              <a:t>‹#›</a:t>
            </a:fld>
            <a:endParaRPr lang="ru-RU"/>
          </a:p>
        </p:txBody>
      </p:sp>
    </p:spTree>
    <p:extLst>
      <p:ext uri="{BB962C8B-B14F-4D97-AF65-F5344CB8AC3E}">
        <p14:creationId xmlns:p14="http://schemas.microsoft.com/office/powerpoint/2010/main" val="12212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F1756-CB75-411D-B4E8-0A85364BDC3A}" type="datetimeFigureOut">
              <a:rPr lang="ru-RU" smtClean="0"/>
              <a:t>16.04.2020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00866-4BF4-4FCB-9F15-232416FAD533}" type="slidenum">
              <a:rPr lang="ru-RU" smtClean="0"/>
              <a:t>‹#›</a:t>
            </a:fld>
            <a:endParaRPr lang="ru-RU"/>
          </a:p>
        </p:txBody>
      </p:sp>
    </p:spTree>
    <p:extLst>
      <p:ext uri="{BB962C8B-B14F-4D97-AF65-F5344CB8AC3E}">
        <p14:creationId xmlns:p14="http://schemas.microsoft.com/office/powerpoint/2010/main" val="1950578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kineshemec.ru/files/images/news/2018/06/29/15621_o598411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84" y="4509120"/>
            <a:ext cx="3930560" cy="2258413"/>
          </a:xfrm>
          <a:prstGeom prst="rect">
            <a:avLst/>
          </a:prstGeom>
          <a:ln>
            <a:noFill/>
          </a:ln>
          <a:effectLst>
            <a:softEdge rad="112500"/>
          </a:effectLst>
        </p:spPr>
      </p:pic>
      <p:pic>
        <p:nvPicPr>
          <p:cNvPr id="5" name="Рисунок 4" descr="http://photos.wikimapia.org/p/00/02/61/34/20_big.jpg"/>
          <p:cNvPicPr/>
          <p:nvPr/>
        </p:nvPicPr>
        <p:blipFill rotWithShape="1">
          <a:blip r:embed="rId3">
            <a:extLst>
              <a:ext uri="{28A0092B-C50C-407E-A947-70E740481C1C}">
                <a14:useLocalDpi xmlns:a14="http://schemas.microsoft.com/office/drawing/2010/main" val="0"/>
              </a:ext>
            </a:extLst>
          </a:blip>
          <a:srcRect b="6562"/>
          <a:stretch/>
        </p:blipFill>
        <p:spPr bwMode="auto">
          <a:xfrm>
            <a:off x="251519" y="1700808"/>
            <a:ext cx="4336343" cy="2497623"/>
          </a:xfrm>
          <a:prstGeom prst="rect">
            <a:avLst/>
          </a:prstGeom>
          <a:ln>
            <a:noFill/>
          </a:ln>
          <a:effectLst>
            <a:softEdge rad="112500"/>
          </a:effectLst>
        </p:spPr>
      </p:pic>
      <p:pic>
        <p:nvPicPr>
          <p:cNvPr id="6" name="Рисунок 5" descr="https://topparki.ru/wp-content/uploads/2018/12/e11f4fa9e884e95807fdfef6ccbd9da5-1024x683.jpg"/>
          <p:cNvPicPr/>
          <p:nvPr/>
        </p:nvPicPr>
        <p:blipFill>
          <a:blip r:embed="rId4">
            <a:extLst>
              <a:ext uri="{28A0092B-C50C-407E-A947-70E740481C1C}">
                <a14:useLocalDpi xmlns:a14="http://schemas.microsoft.com/office/drawing/2010/main" val="0"/>
              </a:ext>
            </a:extLst>
          </a:blip>
          <a:srcRect/>
          <a:stretch>
            <a:fillRect/>
          </a:stretch>
        </p:blipFill>
        <p:spPr bwMode="auto">
          <a:xfrm>
            <a:off x="4598219" y="1855996"/>
            <a:ext cx="4392488" cy="3888432"/>
          </a:xfrm>
          <a:prstGeom prst="rect">
            <a:avLst/>
          </a:prstGeom>
          <a:ln>
            <a:noFill/>
          </a:ln>
          <a:effectLst>
            <a:softEdge rad="112500"/>
          </a:effectLst>
        </p:spPr>
      </p:pic>
      <p:sp>
        <p:nvSpPr>
          <p:cNvPr id="7" name="Прямоугольник 6"/>
          <p:cNvSpPr/>
          <p:nvPr/>
        </p:nvSpPr>
        <p:spPr>
          <a:xfrm>
            <a:off x="1389480" y="22105"/>
            <a:ext cx="6120680" cy="1077218"/>
          </a:xfrm>
          <a:prstGeom prst="rect">
            <a:avLst/>
          </a:prstGeom>
        </p:spPr>
        <p:txBody>
          <a:bodyPr wrap="square">
            <a:spAutoFit/>
          </a:bodyPr>
          <a:lstStyle/>
          <a:p>
            <a:r>
              <a:rPr lang="ru-RU" sz="3200" b="1" dirty="0" smtClean="0">
                <a:solidFill>
                  <a:schemeClr val="accent3">
                    <a:lumMod val="50000"/>
                  </a:schemeClr>
                </a:solidFill>
              </a:rPr>
              <a:t>Экскурсия «Тамбов в истории и                      лицах»</a:t>
            </a:r>
            <a:endParaRPr lang="ru-RU" sz="3200" b="1" dirty="0">
              <a:solidFill>
                <a:schemeClr val="accent3">
                  <a:lumMod val="50000"/>
                </a:schemeClr>
              </a:solidFill>
            </a:endParaRPr>
          </a:p>
        </p:txBody>
      </p:sp>
      <p:sp>
        <p:nvSpPr>
          <p:cNvPr id="8" name="Прямоугольник 7"/>
          <p:cNvSpPr/>
          <p:nvPr/>
        </p:nvSpPr>
        <p:spPr>
          <a:xfrm>
            <a:off x="5045769" y="6181229"/>
            <a:ext cx="3960440" cy="646331"/>
          </a:xfrm>
          <a:prstGeom prst="rect">
            <a:avLst/>
          </a:prstGeom>
        </p:spPr>
        <p:txBody>
          <a:bodyPr wrap="square">
            <a:spAutoFit/>
          </a:bodyPr>
          <a:lstStyle/>
          <a:p>
            <a:r>
              <a:rPr lang="ru-RU" i="1" dirty="0" smtClean="0"/>
              <a:t>Подготовила:</a:t>
            </a:r>
          </a:p>
          <a:p>
            <a:r>
              <a:rPr lang="ru-RU" i="1" dirty="0" err="1" smtClean="0"/>
              <a:t>пед.орг</a:t>
            </a:r>
            <a:r>
              <a:rPr lang="ru-RU" i="1" dirty="0" smtClean="0"/>
              <a:t> п/к «Радуга </a:t>
            </a:r>
            <a:r>
              <a:rPr lang="ru-RU" i="1" dirty="0" err="1" smtClean="0"/>
              <a:t>Печникова</a:t>
            </a:r>
            <a:r>
              <a:rPr lang="ru-RU" i="1" dirty="0" smtClean="0"/>
              <a:t> Л.А.</a:t>
            </a:r>
            <a:endParaRPr lang="ru-RU" i="1" dirty="0"/>
          </a:p>
        </p:txBody>
      </p:sp>
    </p:spTree>
    <p:extLst>
      <p:ext uri="{BB962C8B-B14F-4D97-AF65-F5344CB8AC3E}">
        <p14:creationId xmlns:p14="http://schemas.microsoft.com/office/powerpoint/2010/main" val="16135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92080" y="980728"/>
            <a:ext cx="3851920" cy="5632311"/>
          </a:xfrm>
          <a:prstGeom prst="rect">
            <a:avLst/>
          </a:prstGeom>
        </p:spPr>
        <p:txBody>
          <a:bodyPr wrap="square">
            <a:spAutoFit/>
          </a:bodyPr>
          <a:lstStyle/>
          <a:p>
            <a:r>
              <a:rPr lang="ru-RU" dirty="0" err="1" smtClean="0"/>
              <a:t>Ахлебиновская</a:t>
            </a:r>
            <a:r>
              <a:rPr lang="ru-RU" dirty="0" smtClean="0"/>
              <a:t> роща (Южный парк) - самый старый парк города Тамбова.     Парк представляет собой естественную рощу со смешанным хвойно-лиственным лесом.                                        В парке насчитывалось более 2500 деревьев, из которых более 700 лип. Также в парке произрастали лиственницы, каштаны, сосны, многочисленные кустарники.                                                                                                              Особо примечательны могучие </a:t>
            </a:r>
            <a:r>
              <a:rPr lang="ru-RU" dirty="0" err="1" smtClean="0"/>
              <a:t>ахлебиновские</a:t>
            </a:r>
            <a:r>
              <a:rPr lang="ru-RU" dirty="0" smtClean="0"/>
              <a:t> дубы. Возраст многих из них превышает 300 лет.                                   Через парк протекает малая тамбовская речка Жигалка.                                 Название рощи приписывают основателю   </a:t>
            </a:r>
            <a:r>
              <a:rPr lang="ru-RU" dirty="0" err="1" smtClean="0"/>
              <a:t>Ахлебинину</a:t>
            </a:r>
            <a:r>
              <a:rPr lang="ru-RU" dirty="0" smtClean="0"/>
              <a:t>.                           История парка насчитывает около трёх веков с момента своего основания.</a:t>
            </a:r>
            <a:endParaRPr lang="ru-RU" dirty="0"/>
          </a:p>
        </p:txBody>
      </p:sp>
      <p:sp>
        <p:nvSpPr>
          <p:cNvPr id="5" name="Прямоугольник 4"/>
          <p:cNvSpPr/>
          <p:nvPr/>
        </p:nvSpPr>
        <p:spPr>
          <a:xfrm>
            <a:off x="1835697" y="116632"/>
            <a:ext cx="5022304" cy="646331"/>
          </a:xfrm>
          <a:prstGeom prst="rect">
            <a:avLst/>
          </a:prstGeom>
        </p:spPr>
        <p:txBody>
          <a:bodyPr wrap="square">
            <a:spAutoFit/>
          </a:bodyPr>
          <a:lstStyle/>
          <a:p>
            <a:r>
              <a:rPr lang="ru-RU" sz="3600" dirty="0" err="1" smtClean="0"/>
              <a:t>Ахлебиновская</a:t>
            </a:r>
            <a:r>
              <a:rPr lang="ru-RU" sz="3600" dirty="0" smtClean="0"/>
              <a:t> роща</a:t>
            </a:r>
            <a:endParaRPr lang="ru-RU" sz="3600" dirty="0"/>
          </a:p>
        </p:txBody>
      </p:sp>
      <p:pic>
        <p:nvPicPr>
          <p:cNvPr id="6" name="Рисунок 5" descr="https://topparki.ru/wp-content/uploads/2018/12/4893996-1024x723.jpg"/>
          <p:cNvPicPr/>
          <p:nvPr/>
        </p:nvPicPr>
        <p:blipFill>
          <a:blip r:embed="rId2">
            <a:extLst>
              <a:ext uri="{28A0092B-C50C-407E-A947-70E740481C1C}">
                <a14:useLocalDpi xmlns:a14="http://schemas.microsoft.com/office/drawing/2010/main" val="0"/>
              </a:ext>
            </a:extLst>
          </a:blip>
          <a:srcRect/>
          <a:stretch>
            <a:fillRect/>
          </a:stretch>
        </p:blipFill>
        <p:spPr bwMode="auto">
          <a:xfrm>
            <a:off x="234045" y="692696"/>
            <a:ext cx="4112804" cy="3902786"/>
          </a:xfrm>
          <a:prstGeom prst="rect">
            <a:avLst/>
          </a:prstGeom>
          <a:ln>
            <a:noFill/>
          </a:ln>
          <a:effectLst>
            <a:softEdge rad="112500"/>
          </a:effectLst>
        </p:spPr>
      </p:pic>
      <p:pic>
        <p:nvPicPr>
          <p:cNvPr id="1026" name="Picture 2" descr="https://upload.wikimedia.org/wikipedia/commons/thumb/0/09/Zhigalka.jpg/240px-Zhigal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710262"/>
            <a:ext cx="3816424" cy="2146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3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16016" y="681391"/>
            <a:ext cx="4427984" cy="6186309"/>
          </a:xfrm>
          <a:prstGeom prst="rect">
            <a:avLst/>
          </a:prstGeom>
        </p:spPr>
        <p:txBody>
          <a:bodyPr wrap="square">
            <a:spAutoFit/>
          </a:bodyPr>
          <a:lstStyle/>
          <a:p>
            <a:r>
              <a:rPr lang="ru-RU" dirty="0" smtClean="0"/>
              <a:t>Ранее на месте парка находилась обширная усадьба господ </a:t>
            </a:r>
            <a:r>
              <a:rPr lang="ru-RU" dirty="0" err="1" smtClean="0"/>
              <a:t>Ахлебининых</a:t>
            </a:r>
            <a:r>
              <a:rPr lang="ru-RU" dirty="0" smtClean="0"/>
              <a:t>, которые отличались жестоким нравом.                   По приказу хозяина на территории парка был вырыт большой пруд, который получил название </a:t>
            </a:r>
            <a:r>
              <a:rPr lang="ru-RU" dirty="0" err="1" smtClean="0"/>
              <a:t>Копонь</a:t>
            </a:r>
            <a:r>
              <a:rPr lang="ru-RU" dirty="0" smtClean="0"/>
              <a:t>.</a:t>
            </a:r>
          </a:p>
          <a:p>
            <a:r>
              <a:rPr lang="ru-RU" dirty="0" smtClean="0"/>
              <a:t>С историей усадьбы связана длинная и печальная легенда:</a:t>
            </a:r>
          </a:p>
          <a:p>
            <a:r>
              <a:rPr lang="ru-RU" dirty="0" smtClean="0"/>
              <a:t> «Рассказывают о неимоверной жестокости хозяев усадьбы. Ни дня не проходило, чтобы кого не покалечили или не убили. Не выдерживали люди: крепостные мужики на сучьях вешались или в лес к разбойникам уходили, а девушки травились или топились. Тогда роща с одной стороны лесом густым была, а с другой огромным озером омывалась. В нём от бессилия и погибали несчастные. Тогда и сложилось народное поверье, будто девушки те в русалок превращались и по ночам бродили по роще, или танцевали на озере.</a:t>
            </a:r>
            <a:endParaRPr lang="ru-RU" dirty="0"/>
          </a:p>
        </p:txBody>
      </p:sp>
      <p:pic>
        <p:nvPicPr>
          <p:cNvPr id="5" name="Рисунок 4" descr="https://s16.radikal.ru/i191/1702/ef/8f2286010461.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4176465" cy="3456383"/>
          </a:xfrm>
          <a:prstGeom prst="rect">
            <a:avLst/>
          </a:prstGeom>
          <a:ln>
            <a:noFill/>
          </a:ln>
          <a:effectLst>
            <a:softEdge rad="112500"/>
          </a:effectLst>
        </p:spPr>
      </p:pic>
      <p:pic>
        <p:nvPicPr>
          <p:cNvPr id="6" name="Рисунок 5" descr="https://cyrillitsa.ru/wp-content/uploads/2017/09/1024px-Iwan_Nikolajewitsch_Kramskoj_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32" y="4375686"/>
            <a:ext cx="4101824" cy="2348880"/>
          </a:xfrm>
          <a:prstGeom prst="rect">
            <a:avLst/>
          </a:prstGeom>
          <a:ln>
            <a:noFill/>
          </a:ln>
          <a:effectLst>
            <a:softEdge rad="112500"/>
          </a:effectLst>
        </p:spPr>
      </p:pic>
    </p:spTree>
    <p:extLst>
      <p:ext uri="{BB962C8B-B14F-4D97-AF65-F5344CB8AC3E}">
        <p14:creationId xmlns:p14="http://schemas.microsoft.com/office/powerpoint/2010/main" val="386743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0" y="710761"/>
            <a:ext cx="4499992" cy="5941738"/>
          </a:xfrm>
          <a:prstGeom prst="rect">
            <a:avLst/>
          </a:prstGeom>
        </p:spPr>
        <p:txBody>
          <a:bodyPr wrap="square">
            <a:spAutoFit/>
          </a:bodyPr>
          <a:lstStyle/>
          <a:p>
            <a:r>
              <a:rPr lang="ru-RU" dirty="0" smtClean="0"/>
              <a:t>Последние из рода </a:t>
            </a:r>
            <a:r>
              <a:rPr lang="ru-RU" dirty="0" err="1" smtClean="0"/>
              <a:t>Ахлебиновых</a:t>
            </a:r>
            <a:r>
              <a:rPr lang="ru-RU" dirty="0" smtClean="0"/>
              <a:t> совсем тиранами были. Но был у них сын, Александр. И был он словно не их ребёнок. Добрый, тихий, никого не мучил, а наоборот, за крепостных всегда заступался. И так любили родители сына, что поддавались на его уговоры. Многих спас Саша от смерти. Была у него няня, воспитывающая его с первых дней. А у няни была дочка, ровесница молодого барина. Подружились они, а как старше стали — полюбили друг друга. И прознали про то барин с барыней. Что тут началось… Мать и дочь было решено той же ночью сослать в деревню, а ежели сбежать попытаются — убивать без сожаления. А Сашу собирались отправить в Петербург на военную службу. Перед отъездом девушка стала проситься последний раз взглянуть на озеро. Пожалел её сторож и отпустил ненадолго.</a:t>
            </a:r>
            <a:endParaRPr lang="ru-RU" dirty="0"/>
          </a:p>
        </p:txBody>
      </p:sp>
      <p:pic>
        <p:nvPicPr>
          <p:cNvPr id="5" name="Рисунок 4" descr="https://glavcom.ua/img/gallery/3506/85/146298_main.jpg"/>
          <p:cNvPicPr/>
          <p:nvPr/>
        </p:nvPicPr>
        <p:blipFill>
          <a:blip r:embed="rId2">
            <a:extLst>
              <a:ext uri="{28A0092B-C50C-407E-A947-70E740481C1C}">
                <a14:useLocalDpi xmlns:a14="http://schemas.microsoft.com/office/drawing/2010/main" val="0"/>
              </a:ext>
            </a:extLst>
          </a:blip>
          <a:srcRect/>
          <a:stretch>
            <a:fillRect/>
          </a:stretch>
        </p:blipFill>
        <p:spPr bwMode="auto">
          <a:xfrm>
            <a:off x="269765" y="4340806"/>
            <a:ext cx="3960439" cy="2286313"/>
          </a:xfrm>
          <a:prstGeom prst="rect">
            <a:avLst/>
          </a:prstGeom>
          <a:ln>
            <a:noFill/>
          </a:ln>
          <a:effectLst>
            <a:softEdge rad="112500"/>
          </a:effectLst>
        </p:spPr>
      </p:pic>
      <p:pic>
        <p:nvPicPr>
          <p:cNvPr id="6" name="Рисунок 5" descr="https://avatars.mds.yandex.net/get-pdb/2839762/40c0feef-1cec-4278-9dab-eb988dd9b5f5/s1200"/>
          <p:cNvPicPr/>
          <p:nvPr/>
        </p:nvPicPr>
        <p:blipFill>
          <a:blip r:embed="rId3">
            <a:extLst>
              <a:ext uri="{28A0092B-C50C-407E-A947-70E740481C1C}">
                <a14:useLocalDpi xmlns:a14="http://schemas.microsoft.com/office/drawing/2010/main" val="0"/>
              </a:ext>
            </a:extLst>
          </a:blip>
          <a:srcRect/>
          <a:stretch>
            <a:fillRect/>
          </a:stretch>
        </p:blipFill>
        <p:spPr bwMode="auto">
          <a:xfrm>
            <a:off x="179512" y="940110"/>
            <a:ext cx="4050692" cy="3266948"/>
          </a:xfrm>
          <a:prstGeom prst="rect">
            <a:avLst/>
          </a:prstGeom>
          <a:ln>
            <a:noFill/>
          </a:ln>
          <a:effectLst>
            <a:softEdge rad="112500"/>
          </a:effectLst>
        </p:spPr>
      </p:pic>
    </p:spTree>
    <p:extLst>
      <p:ext uri="{BB962C8B-B14F-4D97-AF65-F5344CB8AC3E}">
        <p14:creationId xmlns:p14="http://schemas.microsoft.com/office/powerpoint/2010/main" val="279984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76056" y="620688"/>
            <a:ext cx="3888432" cy="5632311"/>
          </a:xfrm>
          <a:prstGeom prst="rect">
            <a:avLst/>
          </a:prstGeom>
        </p:spPr>
        <p:txBody>
          <a:bodyPr wrap="square">
            <a:spAutoFit/>
          </a:bodyPr>
          <a:lstStyle/>
          <a:p>
            <a:r>
              <a:rPr lang="ru-RU" dirty="0" smtClean="0"/>
              <a:t>Но время шло, а она всё не возвращалась. Забеспокоившись, люди пошли к водоёму. И стоило матери подойти к берегу, как услышала она голос дочери. Та просила прощения и говорила, что не хочет и не может так жить, и поэтому она навсегда останется здесь русалкой. Узнав про это, Александр долго не мог прийти в себя. Отец его уж было засомневался в правильности их поступка, но мать даже обрадовалась такому повороту событий. Уезжая, няня прокляла всю усадьбу </a:t>
            </a:r>
            <a:r>
              <a:rPr lang="ru-RU" dirty="0" err="1" smtClean="0"/>
              <a:t>Ахлебиновых</a:t>
            </a:r>
            <a:r>
              <a:rPr lang="ru-RU" dirty="0" smtClean="0"/>
              <a:t>. Волновалось тогда озеро, хотя погода стояла тихая и безветренная. Высокие чёрные волны бушевали, и будто бы голоса слышались, что недалёк час мести за всех погибших и замученных здесь.</a:t>
            </a:r>
          </a:p>
        </p:txBody>
      </p:sp>
      <p:pic>
        <p:nvPicPr>
          <p:cNvPr id="2050" name="Picture 2" descr="https://vdp.mycdn.me/getImage?id=141167954641&amp;idx=3&amp;thumbType=32"/>
          <p:cNvPicPr>
            <a:picLocks noChangeAspect="1" noChangeArrowheads="1"/>
          </p:cNvPicPr>
          <p:nvPr/>
        </p:nvPicPr>
        <p:blipFill rotWithShape="1">
          <a:blip r:embed="rId2">
            <a:extLst>
              <a:ext uri="{28A0092B-C50C-407E-A947-70E740481C1C}">
                <a14:useLocalDpi xmlns:a14="http://schemas.microsoft.com/office/drawing/2010/main" val="0"/>
              </a:ext>
            </a:extLst>
          </a:blip>
          <a:srcRect t="8254" b="6416"/>
          <a:stretch/>
        </p:blipFill>
        <p:spPr bwMode="auto">
          <a:xfrm>
            <a:off x="323528" y="4235569"/>
            <a:ext cx="4668620" cy="2406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descr="http://kineshemec.ru/files/images/news/2018/06/29/15621_o5984115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08720"/>
            <a:ext cx="4283967" cy="2981270"/>
          </a:xfrm>
          <a:prstGeom prst="rect">
            <a:avLst/>
          </a:prstGeom>
          <a:ln>
            <a:noFill/>
          </a:ln>
          <a:effectLst>
            <a:softEdge rad="112500"/>
          </a:effectLst>
        </p:spPr>
      </p:pic>
    </p:spTree>
    <p:extLst>
      <p:ext uri="{BB962C8B-B14F-4D97-AF65-F5344CB8AC3E}">
        <p14:creationId xmlns:p14="http://schemas.microsoft.com/office/powerpoint/2010/main" val="99407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0" y="620688"/>
            <a:ext cx="4572000" cy="5632311"/>
          </a:xfrm>
          <a:prstGeom prst="rect">
            <a:avLst/>
          </a:prstGeom>
        </p:spPr>
        <p:txBody>
          <a:bodyPr wrap="square">
            <a:spAutoFit/>
          </a:bodyPr>
          <a:lstStyle/>
          <a:p>
            <a:r>
              <a:rPr lang="ru-RU" dirty="0" smtClean="0"/>
              <a:t>Так и случилось. Через несколько дней барыня сначала ослепла от укуса змеи, а потом и умерла в страшных муках. Барин мучился, понимая, что слишком жестоко поступили они, и это расплата за всё то зло, что причиняли людям. А сын буквально таял с каждым днём, не разговаривая и отказываясь от всех лекарств. Вскоре после того русалка - дух утонувшей возлюбленной, явился к сторожу. Сказав, что не тронет его, она попросила позвать Сашу на следующую ночь к озеру, на их место. И вот, ночью, не в силах вновь расстаться с возлюбленной Александр ушёл вместе с ней на дно озера. А отец его, видевший всё это через окно, пришёл в такой ужас, что отдал Богу душу.</a:t>
            </a:r>
          </a:p>
          <a:p>
            <a:r>
              <a:rPr lang="ru-RU" dirty="0" smtClean="0"/>
              <a:t>Усадьба опустела и развалилась. Озеро пересохло. Сейчас на том месте только небольшой ручей. Да говорят, что до сих пор по ночам русалки бродят…»</a:t>
            </a:r>
            <a:endParaRPr lang="ru-RU" dirty="0"/>
          </a:p>
        </p:txBody>
      </p:sp>
      <p:pic>
        <p:nvPicPr>
          <p:cNvPr id="3074" name="Picture 2" descr="https://avatars.mds.yandex.net/get-pdb/1662426/6e2ac82f-4550-4455-ad64-ad8c39eaa7a3/s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21" y="3870809"/>
            <a:ext cx="4440722" cy="2842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descr="http://photos.wikimapia.org/p/00/01/92/57/14_big.jpg"/>
          <p:cNvPicPr/>
          <p:nvPr/>
        </p:nvPicPr>
        <p:blipFill>
          <a:blip r:embed="rId3">
            <a:extLst>
              <a:ext uri="{28A0092B-C50C-407E-A947-70E740481C1C}">
                <a14:useLocalDpi xmlns:a14="http://schemas.microsoft.com/office/drawing/2010/main" val="0"/>
              </a:ext>
            </a:extLst>
          </a:blip>
          <a:srcRect/>
          <a:stretch>
            <a:fillRect/>
          </a:stretch>
        </p:blipFill>
        <p:spPr bwMode="auto">
          <a:xfrm>
            <a:off x="179513" y="682433"/>
            <a:ext cx="4176464" cy="3034599"/>
          </a:xfrm>
          <a:prstGeom prst="rect">
            <a:avLst/>
          </a:prstGeom>
          <a:ln>
            <a:noFill/>
          </a:ln>
          <a:effectLst>
            <a:softEdge rad="112500"/>
          </a:effectLst>
        </p:spPr>
      </p:pic>
    </p:spTree>
    <p:extLst>
      <p:ext uri="{BB962C8B-B14F-4D97-AF65-F5344CB8AC3E}">
        <p14:creationId xmlns:p14="http://schemas.microsoft.com/office/powerpoint/2010/main" val="65197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44008" y="832850"/>
            <a:ext cx="4499992" cy="5078313"/>
          </a:xfrm>
          <a:prstGeom prst="rect">
            <a:avLst/>
          </a:prstGeom>
        </p:spPr>
        <p:txBody>
          <a:bodyPr wrap="square">
            <a:spAutoFit/>
          </a:bodyPr>
          <a:lstStyle/>
          <a:p>
            <a:r>
              <a:rPr lang="ru-RU" dirty="0" smtClean="0"/>
              <a:t>В 1812 году за его жестокости над крестьянами родная мать жаловалась на него правительству и только смутная пора спасла его от законного наказания. </a:t>
            </a:r>
            <a:r>
              <a:rPr lang="ru-RU" dirty="0" err="1" smtClean="0"/>
              <a:t>Ахлебинин</a:t>
            </a:r>
            <a:r>
              <a:rPr lang="ru-RU" dirty="0" smtClean="0"/>
              <a:t> был под судом порядка 50 раз. В 1840 году был предан за свои жестокости военному суду по высочайшему повелению. Несколько раз ему воспрещено было въезжать в его деревни, однако, он имел счастье попадать под милостивые манифесты. Говорят, однажды он даже был наказан своим кучером Рожновым, когда в 1848 году ехал с ним в Спасск:</a:t>
            </a:r>
          </a:p>
          <a:p>
            <a:r>
              <a:rPr lang="ru-RU" dirty="0" smtClean="0"/>
              <a:t> «Дорогою кучеру пришла странная мысль высечь барина. Недолго думая, он нарочно уронил кнут и послал за ним лакея, а сам сейчас же повалил </a:t>
            </a:r>
            <a:r>
              <a:rPr lang="ru-RU" dirty="0" err="1" smtClean="0"/>
              <a:t>Ахлебинина</a:t>
            </a:r>
            <a:r>
              <a:rPr lang="ru-RU" dirty="0" smtClean="0"/>
              <a:t> и высек его».</a:t>
            </a:r>
            <a:endParaRPr lang="ru-RU" dirty="0"/>
          </a:p>
        </p:txBody>
      </p:sp>
      <p:pic>
        <p:nvPicPr>
          <p:cNvPr id="5" name="Рисунок 4" descr="https://geocaching.su/photos/areas/66610.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4211960" cy="2808312"/>
          </a:xfrm>
          <a:prstGeom prst="rect">
            <a:avLst/>
          </a:prstGeom>
          <a:ln>
            <a:noFill/>
          </a:ln>
          <a:effectLst>
            <a:softEdge rad="112500"/>
          </a:effectLst>
        </p:spPr>
      </p:pic>
      <p:pic>
        <p:nvPicPr>
          <p:cNvPr id="6" name="Рисунок 5" descr="https://i.artfile.me/wallpaper/19-11-2008/1024x768/risovannye-zhivopis-29886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933056"/>
            <a:ext cx="4248472" cy="2736304"/>
          </a:xfrm>
          <a:prstGeom prst="rect">
            <a:avLst/>
          </a:prstGeom>
          <a:ln>
            <a:noFill/>
          </a:ln>
          <a:effectLst>
            <a:softEdge rad="112500"/>
          </a:effectLst>
        </p:spPr>
      </p:pic>
    </p:spTree>
    <p:extLst>
      <p:ext uri="{BB962C8B-B14F-4D97-AF65-F5344CB8AC3E}">
        <p14:creationId xmlns:p14="http://schemas.microsoft.com/office/powerpoint/2010/main" val="230061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0" y="692696"/>
            <a:ext cx="4574114" cy="5909310"/>
          </a:xfrm>
          <a:prstGeom prst="rect">
            <a:avLst/>
          </a:prstGeom>
        </p:spPr>
        <p:txBody>
          <a:bodyPr wrap="square">
            <a:spAutoFit/>
          </a:bodyPr>
          <a:lstStyle/>
          <a:p>
            <a:r>
              <a:rPr lang="ru-RU" dirty="0" smtClean="0"/>
              <a:t>В начале 1800-х на её территории </a:t>
            </a:r>
            <a:r>
              <a:rPr lang="ru-RU" dirty="0" err="1" smtClean="0"/>
              <a:t>Ахлебиновской</a:t>
            </a:r>
            <a:r>
              <a:rPr lang="ru-RU" dirty="0" smtClean="0"/>
              <a:t> рощи был образован городской парк отдыха. Были расчищены пешеходные дорожки, расставлены скамейки.                                                                            По аллеям парка установили скульптуры, созданные по древнегреческим мотивам. Парк стал одним из любимых мест отдыха горожан старого Тамбова.                                                                                                                                                                       При строительстве железной дороги Москва – Саратов в 1860-х годах значительная часть парка была уничтожена.                                                                                      В советские годы в разное время в </a:t>
            </a:r>
            <a:r>
              <a:rPr lang="ru-RU" dirty="0" err="1" smtClean="0"/>
              <a:t>Ахлебиновской</a:t>
            </a:r>
            <a:r>
              <a:rPr lang="ru-RU" dirty="0" smtClean="0"/>
              <a:t> роще размещались лагерь боевой подготовки и машинотракторная станция.                                                                                                                                          По сведениям общества "Мемориал", начиная с 1918 г, во времена гражданской войны и массовых репрессий, на территории парка проводились групповые захоронения репрессированных. </a:t>
            </a:r>
            <a:endParaRPr lang="ru-RU" dirty="0"/>
          </a:p>
        </p:txBody>
      </p:sp>
      <p:pic>
        <p:nvPicPr>
          <p:cNvPr id="4098" name="Picture 2" descr="https://static.thousandwonders.net/Boboli.Gardens.original.12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921596"/>
            <a:ext cx="4182071" cy="2787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s://pics.meshok.net/pics/151337860.jpg?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1" t="8659" r="8829" b="8936"/>
          <a:stretch/>
        </p:blipFill>
        <p:spPr bwMode="auto">
          <a:xfrm>
            <a:off x="218683" y="548680"/>
            <a:ext cx="4056486" cy="2936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3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32040" y="764704"/>
            <a:ext cx="4104456" cy="2585323"/>
          </a:xfrm>
          <a:prstGeom prst="rect">
            <a:avLst/>
          </a:prstGeom>
        </p:spPr>
        <p:txBody>
          <a:bodyPr wrap="square">
            <a:spAutoFit/>
          </a:bodyPr>
          <a:lstStyle/>
          <a:p>
            <a:r>
              <a:rPr lang="ru-RU" dirty="0" smtClean="0"/>
              <a:t>В 1958 году решением городского совета </a:t>
            </a:r>
            <a:r>
              <a:rPr lang="ru-RU" dirty="0" err="1" smtClean="0"/>
              <a:t>Ахлебиновской</a:t>
            </a:r>
            <a:r>
              <a:rPr lang="ru-RU" dirty="0" smtClean="0"/>
              <a:t> роще был присвоен статус городского парка с названием Южный. В настоящее время Южный парк является охраняемой территорией и памятником природы регионального значения .Здесь водятся белочки, есть игровая площадка для детей , лавочки для отдыхающих. </a:t>
            </a:r>
            <a:endParaRPr lang="ru-RU" dirty="0"/>
          </a:p>
        </p:txBody>
      </p:sp>
      <p:pic>
        <p:nvPicPr>
          <p:cNvPr id="5122" name="Picture 2" descr="https://sun9-41.userapi.com/c857620/v857620773/1d333e/5Qat0dRlcs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4032448" cy="5019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photos.wikimapia.org/p/00/01/89/98/00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341" y="4005064"/>
            <a:ext cx="4708347" cy="264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3637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948</Words>
  <Application>Microsoft Office PowerPoint</Application>
  <PresentationFormat>Экран (4:3)</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Георгий</dc:creator>
  <cp:lastModifiedBy>Георгий</cp:lastModifiedBy>
  <cp:revision>12</cp:revision>
  <dcterms:created xsi:type="dcterms:W3CDTF">2020-04-16T16:09:36Z</dcterms:created>
  <dcterms:modified xsi:type="dcterms:W3CDTF">2020-04-16T18:53:22Z</dcterms:modified>
</cp:coreProperties>
</file>