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916" r:id="rId1"/>
  </p:sldMasterIdLst>
  <p:notesMasterIdLst>
    <p:notesMasterId r:id="rId2"/>
  </p:notesMasterIdLst>
  <p:sldIdLst>
    <p:sldId id="256" r:id="rId3"/>
    <p:sldId id="288" r:id="rId4"/>
    <p:sldId id="260" r:id="rId5"/>
    <p:sldId id="257" r:id="rId6"/>
    <p:sldId id="258" r:id="rId7"/>
    <p:sldId id="259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9" r:id="rId32"/>
  </p:sldIdLst>
  <p:sldSz cx="12192000" cy="6858000"/>
  <p:notesSz cx="6858000" cy="9144000"/>
  <p:custDataLst>
    <p:tags r:id="rId3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50" autoAdjust="0"/>
    <p:restoredTop sz="94660"/>
  </p:normalViewPr>
  <p:slideViewPr>
    <p:cSldViewPr snapToGrid="0">
      <p:cViewPr>
        <p:scale>
          <a:sx n="72" d="100"/>
          <a:sy n="72" d="100"/>
        </p:scale>
        <p:origin x="-21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tags" Target="tags/tag1.xml" /><Relationship Id="rId34" Type="http://schemas.openxmlformats.org/officeDocument/2006/relationships/presProps" Target="presProps.xml" /><Relationship Id="rId35" Type="http://schemas.openxmlformats.org/officeDocument/2006/relationships/viewProps" Target="viewProps.xml" /><Relationship Id="rId36" Type="http://schemas.openxmlformats.org/officeDocument/2006/relationships/theme" Target="theme/theme1.xml" /><Relationship Id="rId37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147B4-592B-4CC9-AB76-D209D3392457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DCF19-BC02-4B54-9DD0-D3F4AFC97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19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DCF19-BC02-4B54-9DD0-D3F4AFC970C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23383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rect l="l" t="t" r="r" b="b"/>
            <a:pathLst>
              <a:path w="11329257" h="2028844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B4030D-2F14-4E3D-BD30-66B0F2EB387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AEFFBB3-1ECB-4A61-9BD8-4BE2B01544AA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291069570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030D-2F14-4E3D-BD30-66B0F2EB387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FBB3-1ECB-4A61-9BD8-4BE2B015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5354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030D-2F14-4E3D-BD30-66B0F2EB387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FBB3-1ECB-4A61-9BD8-4BE2B015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0818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030D-2F14-4E3D-BD30-66B0F2EB387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FBB3-1ECB-4A61-9BD8-4BE2B01544A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051863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030D-2F14-4E3D-BD30-66B0F2EB387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FBB3-1ECB-4A61-9BD8-4BE2B015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94645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030D-2F14-4E3D-BD30-66B0F2EB387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FBB3-1ECB-4A61-9BD8-4BE2B015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799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030D-2F14-4E3D-BD30-66B0F2EB387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FBB3-1ECB-4A61-9BD8-4BE2B015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85524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030D-2F14-4E3D-BD30-66B0F2EB387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FBB3-1ECB-4A61-9BD8-4BE2B015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09093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030D-2F14-4E3D-BD30-66B0F2EB387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FBB3-1ECB-4A61-9BD8-4BE2B015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27214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030D-2F14-4E3D-BD30-66B0F2EB387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FBB3-1ECB-4A61-9BD8-4BE2B015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6284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030D-2F14-4E3D-BD30-66B0F2EB387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FBB3-1ECB-4A61-9BD8-4BE2B015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5485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030D-2F14-4E3D-BD30-66B0F2EB387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FBB3-1ECB-4A61-9BD8-4BE2B015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5984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030D-2F14-4E3D-BD30-66B0F2EB387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FBB3-1ECB-4A61-9BD8-4BE2B015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7646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030D-2F14-4E3D-BD30-66B0F2EB387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FBB3-1ECB-4A61-9BD8-4BE2B015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6296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030D-2F14-4E3D-BD30-66B0F2EB387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FBB3-1ECB-4A61-9BD8-4BE2B015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69012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030D-2F14-4E3D-BD30-66B0F2EB387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FBB3-1ECB-4A61-9BD8-4BE2B015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41449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030D-2F14-4E3D-BD30-66B0F2EB387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FBB3-1ECB-4A61-9BD8-4BE2B015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50371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image" Target="../media/image1.jpeg" /><Relationship Id="rId19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/>
          </p:txBody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B4030D-2F14-4E3D-BD30-66B0F2EB3873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AEFFBB3-1ECB-4A61-9BD8-4BE2B015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47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Relationship Id="rId5" Type="http://schemas.openxmlformats.org/officeDocument/2006/relationships/image" Target="../media/image2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9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Relationship Id="rId4" Type="http://schemas.openxmlformats.org/officeDocument/2006/relationships/image" Target="../media/image32.jpeg" /><Relationship Id="rId5" Type="http://schemas.openxmlformats.org/officeDocument/2006/relationships/image" Target="../media/image19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4.jpeg" /><Relationship Id="rId3" Type="http://schemas.openxmlformats.org/officeDocument/2006/relationships/image" Target="../media/image35.jpeg" /><Relationship Id="rId4" Type="http://schemas.openxmlformats.org/officeDocument/2006/relationships/image" Target="../media/image36.jpeg" /><Relationship Id="rId5" Type="http://schemas.openxmlformats.org/officeDocument/2006/relationships/image" Target="../media/image19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7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8.jpeg" /><Relationship Id="rId3" Type="http://schemas.openxmlformats.org/officeDocument/2006/relationships/image" Target="../media/image39.jpeg" /><Relationship Id="rId4" Type="http://schemas.openxmlformats.org/officeDocument/2006/relationships/image" Target="../media/image40.jpeg" /><Relationship Id="rId5" Type="http://schemas.openxmlformats.org/officeDocument/2006/relationships/image" Target="../media/image41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2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3.jpeg" /><Relationship Id="rId3" Type="http://schemas.openxmlformats.org/officeDocument/2006/relationships/image" Target="../media/image44.jpeg" /><Relationship Id="rId4" Type="http://schemas.openxmlformats.org/officeDocument/2006/relationships/image" Target="../media/image19.jpeg" /><Relationship Id="rId5" Type="http://schemas.openxmlformats.org/officeDocument/2006/relationships/image" Target="../media/image45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6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ru.wikipedia.org/wiki/%D0%92%D1%8B%D1%81%D1%88%D0%B8%D0%B5_%D1%81%D1%82%D0%B5%D0%BF%D0%B5%D0%BD%D0%B8_%D0%BE%D1%82%D0%BB%D0%B8%D1%87%D0%B8%D1%8F_%D0%A1%D0%A1%D0%A1%D0%A0" TargetMode="External" /><Relationship Id="rId3" Type="http://schemas.openxmlformats.org/officeDocument/2006/relationships/hyperlink" Target="https://ru.wikipedia.org/wiki/%D0%A1%D0%BE%D1%8E%D0%B7_%D0%A1%D0%BE%D0%B2%D0%B5%D1%82%D1%81%D0%BA%D0%B8%D1%85_%D0%A1%D0%BE%D1%86%D0%B8%D0%B0%D0%BB%D0%B8%D1%81%D1%82%D0%B8%D1%87%D0%B5%D1%81%D0%BA%D0%B8%D1%85_%D0%A0%D0%B5%D1%81%D0%BF%D1%83%D0%B1%D0%BB%D0%B8%D0%BA" TargetMode="External" /><Relationship Id="rId4" Type="http://schemas.openxmlformats.org/officeDocument/2006/relationships/hyperlink" Target="https://ru.wikipedia.org/wiki/%D0%92%D0%B5%D0%BB%D0%B8%D0%BA%D0%B0%D1%8F_%D0%9E%D1%82%D0%B5%D1%87%D0%B5%D1%81%D1%82%D0%B2%D0%B5%D0%BD%D0%BD%D0%B0%D1%8F_%D0%B2%D0%BE%D0%B9%D0%BD%D0%B0" TargetMode="External" /><Relationship Id="rId5" Type="http://schemas.openxmlformats.org/officeDocument/2006/relationships/hyperlink" Target="https://ru.wikipedia.org/wiki/%D0%91%D1%80%D0%B5%D1%81%D1%82%D1%81%D0%BA%D0%B0%D1%8F_%D0%BA%D1%80%D0%B5%D0%BF%D0%BE%D1%81%D1%82%D1%8C" TargetMode="External" /><Relationship Id="rId6" Type="http://schemas.openxmlformats.org/officeDocument/2006/relationships/image" Target="../media/image5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7.jpeg" /><Relationship Id="rId3" Type="http://schemas.openxmlformats.org/officeDocument/2006/relationships/image" Target="../media/image48.jpeg" /><Relationship Id="rId4" Type="http://schemas.openxmlformats.org/officeDocument/2006/relationships/image" Target="../media/image49.jpeg" /><Relationship Id="rId5" Type="http://schemas.openxmlformats.org/officeDocument/2006/relationships/image" Target="../media/image19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0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1.jpeg" /><Relationship Id="rId3" Type="http://schemas.openxmlformats.org/officeDocument/2006/relationships/image" Target="../media/image52.jpeg" /><Relationship Id="rId4" Type="http://schemas.openxmlformats.org/officeDocument/2006/relationships/image" Target="../media/image53.jpeg" /><Relationship Id="rId5" Type="http://schemas.openxmlformats.org/officeDocument/2006/relationships/image" Target="../media/image19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4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5.jpeg" /><Relationship Id="rId3" Type="http://schemas.openxmlformats.org/officeDocument/2006/relationships/image" Target="../media/image56.jpeg" /><Relationship Id="rId4" Type="http://schemas.openxmlformats.org/officeDocument/2006/relationships/image" Target="../media/image57.jpeg" /><Relationship Id="rId5" Type="http://schemas.openxmlformats.org/officeDocument/2006/relationships/image" Target="../media/image19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8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9.jpeg" /><Relationship Id="rId3" Type="http://schemas.openxmlformats.org/officeDocument/2006/relationships/image" Target="../media/image60.jpeg" /><Relationship Id="rId4" Type="http://schemas.openxmlformats.org/officeDocument/2006/relationships/image" Target="../media/image61.jpeg" /><Relationship Id="rId5" Type="http://schemas.openxmlformats.org/officeDocument/2006/relationships/image" Target="../media/image19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2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3.jpeg" /><Relationship Id="rId3" Type="http://schemas.openxmlformats.org/officeDocument/2006/relationships/image" Target="../media/image64.jpeg" /><Relationship Id="rId4" Type="http://schemas.openxmlformats.org/officeDocument/2006/relationships/image" Target="../media/image65.jpeg" /><Relationship Id="rId5" Type="http://schemas.openxmlformats.org/officeDocument/2006/relationships/image" Target="../media/image66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7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Relationship Id="rId6" Type="http://schemas.openxmlformats.org/officeDocument/2006/relationships/image" Target="../media/image10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Relationship Id="rId5" Type="http://schemas.openxmlformats.org/officeDocument/2006/relationships/image" Target="../media/image1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0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9.jpe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Relationship Id="rId5" Type="http://schemas.openxmlformats.org/officeDocument/2006/relationships/image" Target="../media/image2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4645">
            <a:off x="91098" y="438707"/>
            <a:ext cx="3261072" cy="31493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>
                <a:solidFill>
                  <a:srgbClr val="FF0000"/>
                </a:solidFill>
                <a:latin typeface="Georgia" panose="02040502050405020303" pitchFamily="18" charset="0"/>
              </a:rPr>
              <a:t>Города – герои</a:t>
            </a:r>
            <a:r>
              <a:rPr lang="ru-RU" sz="4800" b="1">
                <a:latin typeface="Georgia" panose="02040502050405020303" pitchFamily="18" charset="0"/>
              </a:rPr>
              <a:t> </a:t>
            </a:r>
            <a:br>
              <a:rPr lang="ru-RU" sz="2000"/>
            </a:br>
            <a:endParaRPr lang="ru-RU" sz="200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1038849" y="3094699"/>
            <a:ext cx="9687754" cy="925139"/>
          </a:xfrm>
        </p:spPr>
        <p:txBody>
          <a:bodyPr/>
          <a:lstStyle/>
          <a:p>
            <a:pPr algn="ctr"/>
            <a:r>
              <a:rPr lang="ru-RU" sz="2000" b="1" i="1" cap="none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дни грозных битв  и мирного труда  моя отчизна славилась героями, </a:t>
            </a:r>
          </a:p>
          <a:p>
            <a:pPr algn="ctr"/>
            <a:r>
              <a:rPr lang="ru-RU" sz="2000" b="1" i="1" cap="none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 вписаны особою строкою  в историю герои –города.</a:t>
            </a:r>
            <a:endParaRPr lang="ru-RU" sz="2000" b="1" i="1" cap="none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2735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823" y="47693"/>
            <a:ext cx="3445778" cy="239862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05050" y="248006"/>
            <a:ext cx="6498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rgbClr val="FFC000"/>
                </a:solidFill>
                <a:latin typeface="YS Text"/>
              </a:rPr>
              <a:t> </a:t>
            </a:r>
            <a:r>
              <a:rPr lang="ru-RU" sz="2800" b="1" cap="all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– герой Новороссийск</a:t>
            </a:r>
            <a:endParaRPr lang="ru-RU" sz="2800" b="1" i="0" cap="all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708" y="1509665"/>
            <a:ext cx="46125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6</a:t>
            </a:r>
            <a:r>
              <a:rPr lang="ru-RU" sz="16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ru-RU" sz="1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сентября </a:t>
            </a:r>
            <a:r>
              <a:rPr lang="ru-RU" sz="16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 1942 гитлеровцы </a:t>
            </a:r>
            <a:r>
              <a:rPr lang="ru-RU" sz="1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заняли почти весь город.</a:t>
            </a:r>
            <a:r>
              <a:rPr lang="ru-RU" sz="16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4  февраля  1943 на </a:t>
            </a:r>
            <a:r>
              <a:rPr lang="ru-RU" sz="1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южном рубеже </a:t>
            </a:r>
            <a:r>
              <a:rPr lang="ru-RU" sz="16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Новороссийска</a:t>
            </a:r>
            <a:r>
              <a:rPr lang="ru-RU" sz="1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ru-RU" sz="16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ru-RU" sz="1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высадился морской </a:t>
            </a:r>
            <a:r>
              <a:rPr lang="ru-RU" sz="16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десант. </a:t>
            </a:r>
            <a:r>
              <a:rPr lang="ru-RU" sz="1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Плацдарм площадью около 30 </a:t>
            </a:r>
            <a:r>
              <a:rPr lang="ru-RU" sz="16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кв. км,  </a:t>
            </a:r>
            <a:r>
              <a:rPr lang="ru-RU" sz="1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который заняли советские воины, вошёл в историю Великой Отечественной войны под названием «Малая земля». Этот клочок земли стал настоящей передовой, но без тыла. С одной стороны — враг, с другой — море. </a:t>
            </a:r>
            <a:r>
              <a:rPr lang="ru-RU" sz="16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Сражение </a:t>
            </a:r>
            <a:r>
              <a:rPr lang="ru-RU" sz="1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за Новороссийск длилось 225 дней и закончилась полным освобождением города-героя 16 сентября 1943 г</a:t>
            </a:r>
            <a:r>
              <a:rPr lang="ru-RU" sz="16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. </a:t>
            </a:r>
            <a:r>
              <a:rPr lang="ru-RU" sz="1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David" panose="020e0502060401010101" pitchFamily="34" charset="-79"/>
              </a:rPr>
              <a:t>Несмотря на все усилия, врагу не удалось прорваться в Закавказье по Черноморскому побережью.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918" y="1306465"/>
            <a:ext cx="3425916" cy="21887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994" y="3028208"/>
            <a:ext cx="3942607" cy="2352346"/>
          </a:xfrm>
          <a:prstGeom prst="rect">
            <a:avLst/>
          </a:prstGeom>
        </p:spPr>
      </p:pic>
      <p:pic>
        <p:nvPicPr>
          <p:cNvPr id="7" name="Picture 2" descr="https://artshop-rus.su/upload/iblock/589/589116cccfb67992d32b7aef0dc263e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27" y="0"/>
            <a:ext cx="1543792" cy="141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22093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8" y="423884"/>
            <a:ext cx="7659584" cy="39439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6281" y="4582379"/>
            <a:ext cx="9820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сентября 1973 </a:t>
            </a:r>
            <a:r>
              <a:rPr lang="ru-RU" sz="2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 получил звание </a:t>
            </a:r>
            <a:r>
              <a:rPr lang="ru-RU" sz="2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города-Героя</a:t>
            </a:r>
            <a:endParaRPr lang="ru-RU" sz="24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098319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61257" y="1688943"/>
            <a:ext cx="416823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Тула </a:t>
            </a: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стала городом-героем благодаря мужеству воинов, оборонявших город с 24 октября по 5 декабря 1941 года. Город находился на осадном положении, однако не сдался немцам, несмотря на обстрелы и танковые атаки. Благодаря удержанию Тулы, Красная Армия не позволила войскам вермахта прорваться к Москве с юга.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51313" y="679264"/>
            <a:ext cx="50470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–герой Тула</a:t>
            </a:r>
            <a:endParaRPr lang="ru-RU" sz="3200" b="1" i="0" cap="all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814" y="204048"/>
            <a:ext cx="3786248" cy="2716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245" y="1796519"/>
            <a:ext cx="3416321" cy="24922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045" y="3042662"/>
            <a:ext cx="3541017" cy="2372205"/>
          </a:xfrm>
          <a:prstGeom prst="rect">
            <a:avLst/>
          </a:prstGeom>
        </p:spPr>
      </p:pic>
      <p:pic>
        <p:nvPicPr>
          <p:cNvPr id="7" name="Picture 2" descr="https://artshop-rus.su/upload/iblock/589/589116cccfb67992d32b7aef0dc263e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4328"/>
            <a:ext cx="1752749" cy="178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33446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441" y="1"/>
            <a:ext cx="6709559" cy="44752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33154" y="4875319"/>
            <a:ext cx="969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 декабря 1976 г Тула получила звание </a:t>
            </a:r>
            <a:r>
              <a:rPr lang="ru-RU" sz="28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города-Героя</a:t>
            </a:r>
            <a:endParaRPr lang="ru-RU" sz="28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55041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327565" y="441722"/>
            <a:ext cx="540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>
                <a:solidFill>
                  <a:srgbClr val="000000"/>
                </a:solidFill>
                <a:latin typeface="YS Text"/>
              </a:rPr>
              <a:t> </a:t>
            </a:r>
            <a:r>
              <a:rPr lang="ru-RU" sz="2800" b="1" cap="all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– герой Мурманск</a:t>
            </a:r>
            <a:endParaRPr lang="ru-RU" sz="2800" b="1" i="0" cap="all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0411" y="1709310"/>
            <a:ext cx="424682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один из тех городов, которые стали прифронтовыми с первых же дней </a:t>
            </a:r>
            <a:r>
              <a:rPr lang="ru-RU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войны. Главной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 фашистов была изоляция берегов СССР от выхода в море. Однако это им не удалось: в результате неимоверных усилий, героями Северного флота было уничтожено более 200 боевых кораблей и около 400 транспортных. А осенью 1944 года флот изгнал противника из этих земель и угроза захвата Мурманска миновала.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741" y="85497"/>
            <a:ext cx="3397077" cy="2515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62" y="2850379"/>
            <a:ext cx="3427956" cy="2552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9" y="1536611"/>
            <a:ext cx="3747264" cy="2414904"/>
          </a:xfrm>
          <a:prstGeom prst="rect">
            <a:avLst/>
          </a:prstGeom>
        </p:spPr>
      </p:pic>
      <p:pic>
        <p:nvPicPr>
          <p:cNvPr id="7" name="Picture 2" descr="https://artshop-rus.su/upload/iblock/589/589116cccfb67992d32b7aef0dc263e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03" y="0"/>
            <a:ext cx="1728996" cy="172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92812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695" y="0"/>
            <a:ext cx="7196447" cy="48879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9382" y="5005887"/>
            <a:ext cx="11067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Мурманск получил звание </a:t>
            </a:r>
            <a:r>
              <a:rPr lang="ru-RU" sz="28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города-Героя 6 </a:t>
            </a:r>
            <a:r>
              <a:rPr lang="ru-RU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 1985 года. </a:t>
            </a:r>
          </a:p>
        </p:txBody>
      </p:sp>
    </p:spTree>
    <p:extLst>
      <p:ext uri="{BB962C8B-B14F-4D97-AF65-F5344CB8AC3E}">
        <p14:creationId xmlns:p14="http://schemas.microsoft.com/office/powerpoint/2010/main" val="327132236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16" y="3159924"/>
            <a:ext cx="3832185" cy="23512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68831" y="178131"/>
            <a:ext cx="5336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mtClean="0">
                <a:solidFill>
                  <a:srgbClr val="000000"/>
                </a:solidFill>
                <a:latin typeface="YS Text"/>
              </a:rPr>
              <a:t> </a:t>
            </a:r>
            <a:r>
              <a:rPr lang="ru-RU" sz="2800" b="1" cap="all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– герой Смоленск</a:t>
            </a:r>
            <a:endParaRPr lang="ru-RU" sz="2800" b="1" i="0" cap="all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8773" y="1335975"/>
            <a:ext cx="41682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началом Великой </a:t>
            </a:r>
            <a:r>
              <a:rPr lang="ru-RU" sz="16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 Смоленск оказался на пути главного удара фашистских войск по направлению к Москве. </a:t>
            </a:r>
            <a:r>
              <a:rPr lang="ru-RU" altLang="ru-RU" sz="1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июля 1941 г началось знаменитое Смоленское сражение, в котором Красная Армия постоянными контратаками пыталась остановить наступающих немцев. «Битва на смоленской дуге» продлилась до 10 сентября.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этой </a:t>
            </a:r>
            <a:r>
              <a:rPr lang="ru-RU" altLang="ru-RU" sz="16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битве наша армия понесла </a:t>
            </a:r>
            <a:r>
              <a:rPr lang="ru-RU" altLang="ru-RU" sz="1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тяжелейшие потери – более 700 тыс. человек, но задержка под Смоленском не дала немцам выйти к Москве до наступления осенней распутицы и наступления холодов, а в конечном итоге к срыву всего плана «Барбаросса». </a:t>
            </a:r>
          </a:p>
          <a:p>
            <a:pPr algn="ctr"/>
            <a:endParaRPr 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4" y="178131"/>
            <a:ext cx="3411597" cy="23156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418" y="1475971"/>
            <a:ext cx="3831582" cy="2530441"/>
          </a:xfrm>
          <a:prstGeom prst="rect">
            <a:avLst/>
          </a:prstGeom>
        </p:spPr>
      </p:pic>
      <p:pic>
        <p:nvPicPr>
          <p:cNvPr id="7" name="Picture 2" descr="https://artshop-rus.su/upload/iblock/589/589116cccfb67992d32b7aef0dc263e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860"/>
            <a:ext cx="1282535" cy="14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632758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241" y="0"/>
            <a:ext cx="6388925" cy="47239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53" y="4985164"/>
            <a:ext cx="10521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</a:t>
            </a:r>
            <a:r>
              <a:rPr lang="ru-RU" sz="2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города-Героя </a:t>
            </a:r>
            <a:r>
              <a:rPr lang="ru-RU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Смоленску было присвоено 6 мая 1985 года.</a:t>
            </a:r>
          </a:p>
        </p:txBody>
      </p:sp>
    </p:spTree>
    <p:extLst>
      <p:ext uri="{BB962C8B-B14F-4D97-AF65-F5344CB8AC3E}">
        <p14:creationId xmlns:p14="http://schemas.microsoft.com/office/powerpoint/2010/main" val="1861856488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512" y="300912"/>
            <a:ext cx="4100453" cy="23795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46317" y="233673"/>
            <a:ext cx="5230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all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– герой Севастополь</a:t>
            </a:r>
            <a:endParaRPr lang="ru-RU" sz="2400" b="1" i="0" cap="all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145" y="1450276"/>
            <a:ext cx="40257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Героическая </a:t>
            </a:r>
            <a:r>
              <a:rPr lang="ru-RU" sz="1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от немецко-фашисткой агрессии началась 30 октября 1941г. и продолжалась 250 дней, войдя в историю, как образец активной, длительной обороны приморского города в глубоком тылу врага. Захватить Севастополь немцам удалось только с четвертой попытки</a:t>
            </a:r>
            <a:r>
              <a:rPr lang="ru-RU" sz="16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свобождение </a:t>
            </a:r>
            <a:r>
              <a:rPr lang="ru-RU" sz="1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Севастополя </a:t>
            </a:r>
            <a:r>
              <a:rPr lang="ru-RU" sz="16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началось </a:t>
            </a:r>
            <a:r>
              <a:rPr lang="ru-RU" sz="1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апреля 1944 г, когда советские воины вышли к оккупированному городу. Особенно ожесточенные сражения велись на участке, прилегающем к Сапун-горе. 9 мая 1944 г</a:t>
            </a:r>
            <a:r>
              <a:rPr lang="ru-RU" sz="16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Севастополь</a:t>
            </a:r>
            <a:r>
              <a:rPr lang="ru-RU" sz="1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 освобожден.</a:t>
            </a:r>
            <a:endParaRPr lang="ru-RU" sz="16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098" y="2922334"/>
            <a:ext cx="3632867" cy="2490500"/>
          </a:xfrm>
          <a:prstGeom prst="rect">
            <a:avLst/>
          </a:prstGeom>
        </p:spPr>
      </p:pic>
      <p:pic>
        <p:nvPicPr>
          <p:cNvPr id="8" name="Picture 2" descr="https://artshop-rus.su/upload/iblock/589/589116cccfb67992d32b7aef0dc263e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712" y="0"/>
            <a:ext cx="1717009" cy="150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80" y="1337806"/>
            <a:ext cx="4030189" cy="246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65939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1318161" y="5053388"/>
            <a:ext cx="8882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</a:t>
            </a:r>
            <a:r>
              <a:rPr lang="ru-RU" sz="2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города-Героя </a:t>
            </a:r>
            <a:r>
              <a:rPr lang="ru-RU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 получил 8 мая 1965 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4" y="190005"/>
            <a:ext cx="8787740" cy="467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1733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br>
              <a:rPr lang="ru-RU"/>
            </a:b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69279" y="0"/>
            <a:ext cx="10272985" cy="333696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Город-герой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Высшие степени отличия СССР"/>
              </a:rPr>
              <a:t>высшая степень отличия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которой удостоены двенадцать городов 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Союз Советских Социалистических Республик"/>
              </a:rPr>
              <a:t>Советского Союза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прославившихся своей героической обороной во время </a:t>
            </a:r>
            <a:endParaRPr lang="ru-RU" b="1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Великая Отечественная война"/>
              </a:rPr>
              <a:t>Великой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Великая Отечественная война"/>
              </a:rPr>
              <a:t>Отечественной войны 1941—1945 </a:t>
            </a:r>
            <a:r>
              <a:rPr lang="ru-RU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Великая Отечественная война"/>
              </a:rPr>
              <a:t>годов</a:t>
            </a:r>
            <a:r>
              <a:rPr lang="ru-RU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 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Брестская крепость"/>
              </a:rPr>
              <a:t>Брестской крепости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присвоено звание крепости-героя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3076" name="Picture 4" descr="https://avatars.mds.yandex.net/get-pdb/2850065/0ac77a3e-561d-4981-b885-6b1d7d36a781/s1200?webp=fal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5315" y="3583224"/>
            <a:ext cx="5277853" cy="164650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70938876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086100" y="619887"/>
            <a:ext cx="5834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cap="all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– герой Одесса</a:t>
            </a:r>
            <a:endParaRPr lang="ru-RU" sz="3200" b="1" i="0" cap="all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5365" y="1726577"/>
            <a:ext cx="53478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Героическая оборона Одессы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длилась 73 дня, на протяжении которых советская армия и отряды народного ополчения защищали город от вторжения врага. Но город все же был взят 16 октября 1941 г. Началась партизанская война. Освобождена Одесса была 10 апреля 1944 </a:t>
            </a:r>
            <a:r>
              <a:rPr lang="ru-RU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Вся советская страна, весь мир с восхищением следили за мужественной борьбой защитников Одессы. </a:t>
            </a:r>
            <a:r>
              <a:rPr lang="ru-RU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Защитники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Одессы — всюду будут они служить примером доблести, мужества, </a:t>
            </a:r>
            <a:r>
              <a:rPr lang="ru-RU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геройства. </a:t>
            </a:r>
            <a:endParaRPr lang="ru-RU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351" y="213756"/>
            <a:ext cx="3458192" cy="23054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548" y="1805049"/>
            <a:ext cx="3499863" cy="22726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70" y="3296238"/>
            <a:ext cx="3707573" cy="2228251"/>
          </a:xfrm>
          <a:prstGeom prst="rect">
            <a:avLst/>
          </a:prstGeom>
        </p:spPr>
      </p:pic>
      <p:pic>
        <p:nvPicPr>
          <p:cNvPr id="8" name="Picture 2" descr="https://artshop-rus.su/upload/iblock/589/589116cccfb67992d32b7aef0dc263e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20061"/>
            <a:ext cx="1567543" cy="15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830195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938" y="439387"/>
            <a:ext cx="7184571" cy="43221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3138" y="4954381"/>
            <a:ext cx="10212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solidFill>
                  <a:srgbClr val="000000"/>
                </a:solidFill>
                <a:latin typeface="YS Text"/>
              </a:rPr>
              <a:t> </a:t>
            </a:r>
            <a:r>
              <a:rPr lang="ru-RU" sz="2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города-Героя </a:t>
            </a:r>
            <a:r>
              <a:rPr lang="ru-RU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Одессе было присвоено 8 мая 1965 г.</a:t>
            </a:r>
          </a:p>
        </p:txBody>
      </p:sp>
    </p:spTree>
    <p:extLst>
      <p:ext uri="{BB962C8B-B14F-4D97-AF65-F5344CB8AC3E}">
        <p14:creationId xmlns:p14="http://schemas.microsoft.com/office/powerpoint/2010/main" val="4195123875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3040083" y="560511"/>
            <a:ext cx="4690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all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–герой Киев</a:t>
            </a:r>
            <a:endParaRPr lang="ru-RU" sz="3200" b="1" i="0" cap="all"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575" y="1238602"/>
            <a:ext cx="441958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Внезапный удар по городу Киеву немецкие войска нанесли с воздуха 22 июня 1941 </a:t>
            </a:r>
            <a:r>
              <a:rPr lang="ru-RU" sz="16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первые </a:t>
            </a:r>
            <a:r>
              <a:rPr lang="ru-RU" sz="1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 </a:t>
            </a:r>
            <a:r>
              <a:rPr lang="ru-RU" sz="16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войны. Сразу был </a:t>
            </a:r>
            <a:r>
              <a:rPr lang="ru-RU" sz="1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комитет по его </a:t>
            </a:r>
            <a:r>
              <a:rPr lang="ru-RU" sz="16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обороне, началась </a:t>
            </a:r>
            <a:r>
              <a:rPr lang="ru-RU" sz="1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героическая борьба за город, которая продолжалась целых 72 дня</a:t>
            </a:r>
            <a:r>
              <a:rPr lang="ru-RU" sz="16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Защищали Киев не только советские солдаты, но и простые </a:t>
            </a:r>
            <a:r>
              <a:rPr lang="ru-RU" sz="16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жители.</a:t>
            </a:r>
            <a:r>
              <a:rPr lang="ru-RU" sz="1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Потери врага под Киевом насчитывали больше 100 000 человек. Занявшие город немецко-фашистские захватчики нанесли ему огромный урон, установив режим жестокой оккупации. Более 200 000 киевлян было уничтожено, а около 100 000 человек отправлено в Германию </a:t>
            </a:r>
            <a:endParaRPr lang="ru-RU" sz="1600" b="1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принудительные работы</a:t>
            </a:r>
            <a:r>
              <a:rPr lang="ru-RU" sz="16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Киев </a:t>
            </a:r>
            <a:r>
              <a:rPr lang="ru-RU" sz="1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освобожден 6 ноября 1943 года.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715" y="2743200"/>
            <a:ext cx="3768563" cy="2512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35" y="133761"/>
            <a:ext cx="3827443" cy="23911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158" y="1329323"/>
            <a:ext cx="3816883" cy="2755789"/>
          </a:xfrm>
          <a:prstGeom prst="rect">
            <a:avLst/>
          </a:prstGeom>
        </p:spPr>
      </p:pic>
      <p:pic>
        <p:nvPicPr>
          <p:cNvPr id="7" name="Picture 2" descr="https://artshop-rus.su/upload/iblock/589/589116cccfb67992d32b7aef0dc263e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52" y="-39660"/>
            <a:ext cx="1368982" cy="136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96145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641268" y="4317118"/>
            <a:ext cx="98683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1965 году Киеву было присвоено звание </a:t>
            </a:r>
            <a:r>
              <a:rPr lang="ru-RU" sz="28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города-Героя</a:t>
            </a:r>
            <a:r>
              <a:rPr 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7" y="0"/>
            <a:ext cx="7338951" cy="40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95404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3073834" y="386906"/>
            <a:ext cx="5009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smtClean="0">
                <a:solidFill>
                  <a:srgbClr val="000000"/>
                </a:solidFill>
                <a:latin typeface="YS Text"/>
              </a:rPr>
              <a:t> </a:t>
            </a:r>
            <a:r>
              <a:rPr lang="ru-RU" sz="3200" b="1" cap="all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 - герой Керчь</a:t>
            </a:r>
            <a:endParaRPr lang="ru-RU" sz="3200" b="1" i="0" cap="all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2792" y="1520608"/>
            <a:ext cx="410699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ерчь </a:t>
            </a:r>
            <a:r>
              <a:rPr lang="ru-RU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дважды была оккупирована врагом, четыре раза через нее пролегала линия фронта. </a:t>
            </a:r>
            <a:r>
              <a:rPr lang="ru-RU" sz="1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Фашисты проводили </a:t>
            </a:r>
            <a:r>
              <a:rPr lang="ru-RU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жестокие репрессии </a:t>
            </a:r>
            <a:r>
              <a:rPr lang="ru-RU" sz="1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 керчан расстреляны  в </a:t>
            </a:r>
            <a:r>
              <a:rPr lang="ru-RU" sz="16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Багеровском </a:t>
            </a:r>
            <a:r>
              <a:rPr lang="ru-RU" sz="1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рве. </a:t>
            </a:r>
            <a:endParaRPr lang="ru-RU" sz="1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армии и мирного населения остались в городе и укрылись в Аджимушкайских каменоломнях</a:t>
            </a:r>
            <a:r>
              <a:rPr lang="ru-RU" sz="1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же </a:t>
            </a:r>
            <a:r>
              <a:rPr lang="ru-RU" sz="1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каменоломнях </a:t>
            </a:r>
            <a:r>
              <a:rPr lang="ru-RU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существовал подземный </a:t>
            </a:r>
            <a:r>
              <a:rPr lang="ru-RU" sz="1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гарнизон.</a:t>
            </a:r>
            <a:r>
              <a:rPr lang="ru-RU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31 октября 1943 </a:t>
            </a:r>
            <a:r>
              <a:rPr lang="ru-RU" sz="1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советские </a:t>
            </a:r>
            <a:r>
              <a:rPr lang="ru-RU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войска начали переправу через заминированный немцами пролив 40 дней непрерывный бой вошел в историю под названием «Огненная земля». </a:t>
            </a:r>
            <a:endParaRPr lang="ru-RU" sz="16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подвиг </a:t>
            </a:r>
            <a:r>
              <a:rPr lang="ru-RU" sz="1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положил</a:t>
            </a:r>
          </a:p>
          <a:p>
            <a:pPr algn="ctr"/>
            <a:r>
              <a:rPr lang="ru-RU" sz="1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освобождению </a:t>
            </a:r>
            <a:r>
              <a:rPr lang="ru-RU" sz="1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Крыма.</a:t>
            </a:r>
            <a:r>
              <a:rPr lang="ru-RU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597" y="3164838"/>
            <a:ext cx="3448348" cy="22802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016" y="1646624"/>
            <a:ext cx="3270218" cy="2826098"/>
          </a:xfrm>
          <a:prstGeom prst="rect">
            <a:avLst/>
          </a:prstGeom>
        </p:spPr>
      </p:pic>
      <p:pic>
        <p:nvPicPr>
          <p:cNvPr id="1026" name="Picture 2" descr="http://i.mycdn.me/i?r=AzEPZsRbOZEKgBhR0XGMT1RkZlvLnzRpVCDpgcFfqO5iuK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2234" y="0"/>
            <a:ext cx="3170711" cy="279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artshop-rus.su/upload/iblock/589/589116cccfb67992d32b7aef0dc263e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06" y="-5198"/>
            <a:ext cx="1594138" cy="159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114225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700645" y="4880758"/>
            <a:ext cx="9471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1973</a:t>
            </a:r>
            <a:r>
              <a:rPr 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году  Керчи присвоено почетное звание </a:t>
            </a:r>
            <a:r>
              <a:rPr lang="ru-RU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города-Героя</a:t>
            </a:r>
            <a:r>
              <a:rPr lang="ru-RU" smtClean="0">
                <a:solidFill>
                  <a:srgbClr val="000000"/>
                </a:solidFill>
                <a:latin typeface="YS Text"/>
              </a:rPr>
              <a:t> </a:t>
            </a:r>
            <a:endParaRPr lang="ru-RU"/>
          </a:p>
        </p:txBody>
      </p:sp>
      <p:pic>
        <p:nvPicPr>
          <p:cNvPr id="2050" name="Picture 2" descr="https://avatars.mds.yandex.net/get-pdb/199965/e3b7181f-d264-4201-8370-03541c8e0c1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5689" y="0"/>
            <a:ext cx="7623958" cy="488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159087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3277591" y="600855"/>
            <a:ext cx="4514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mtClean="0">
                <a:solidFill>
                  <a:srgbClr val="000000"/>
                </a:solidFill>
                <a:latin typeface="YS Text"/>
              </a:rPr>
              <a:t> </a:t>
            </a:r>
            <a:r>
              <a:rPr lang="ru-RU" sz="2800" b="1" cap="all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–герой Минск</a:t>
            </a:r>
            <a:endParaRPr lang="ru-RU" sz="2800" b="1" i="0" cap="all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7343" y="1558613"/>
            <a:ext cx="369322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упорное сопротивление Красной Армии, город был захвачен уже на шестой день войны. За время трехлетней оккупации в Минске и его окрестностях немцы уничтожили более 400 тысяч человек, а сам город превратили в руины и пепел. Они разрушили 80% жилых домов, почти все фабрики и заводы, электростанции, научные учреждения и театры. Не взирая на террор оккупантов, в городе действовало патриотическое подполье</a:t>
            </a:r>
            <a:r>
              <a:rPr lang="ru-RU" sz="1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Минск был освобожден советскими </a:t>
            </a:r>
            <a:r>
              <a:rPr lang="ru-RU" sz="1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войсками</a:t>
            </a:r>
          </a:p>
          <a:p>
            <a:pPr algn="ctr"/>
            <a:r>
              <a:rPr lang="ru-RU" sz="1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июля 1944 года. </a:t>
            </a:r>
          </a:p>
        </p:txBody>
      </p:sp>
      <p:pic>
        <p:nvPicPr>
          <p:cNvPr id="4098" name="Picture 2" descr="https://pbs.twimg.com/media/DV6fWSiX0AAyQgT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3354" y="3028208"/>
            <a:ext cx="3059875" cy="229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noyabrsk-inform.ru/images/minsk_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0764" y="1914444"/>
            <a:ext cx="3666712" cy="222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history.niv.ru/images/enc-vov/003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0661" y="-219717"/>
            <a:ext cx="3805260" cy="25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artshop-rus.su/upload/iblock/589/589116cccfb67992d32b7aef0dc263e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368982" cy="136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80532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 descr="https://static.wixstatic.com/media/57d249_5f136d3c99a84fc0b9aead60ef06abce~mv2_d_2382_1787_s_2.jpg/v1/fill/w_1600,h_1200,al_c,q_90/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2935" y="0"/>
            <a:ext cx="6332311" cy="474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0655" y="5022365"/>
            <a:ext cx="8680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>
                <a:solidFill>
                  <a:srgbClr val="000000"/>
                </a:solidFill>
                <a:latin typeface="YS Text"/>
              </a:rPr>
              <a:t> </a:t>
            </a:r>
            <a:r>
              <a:rPr lang="ru-RU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1974 </a:t>
            </a:r>
            <a:r>
              <a:rPr lang="ru-RU" sz="2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 получил звание </a:t>
            </a:r>
            <a:r>
              <a:rPr lang="ru-RU" sz="2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</a:t>
            </a:r>
            <a:r>
              <a:rPr lang="ru-RU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5151322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807736" y="513010"/>
            <a:ext cx="5170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Брестская крепость</a:t>
            </a:r>
            <a:endParaRPr lang="ru-RU" sz="2800" b="1" i="0" cap="all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9392" y="1368982"/>
            <a:ext cx="358634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Ранним утром 22 июня 1941 г. вражеской бомбардировке подверглась Брестская крепость, в которой на тот момент находились примерно 7 тысяч советских воинов и члены семей их командиров</a:t>
            </a:r>
            <a:r>
              <a:rPr lang="ru-RU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месяца наши воины держала Брестская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крепость стала символом мужества, героической стойкости и доблести времен Великой Отечественной войны.</a:t>
            </a:r>
          </a:p>
        </p:txBody>
      </p:sp>
      <p:pic>
        <p:nvPicPr>
          <p:cNvPr id="5122" name="Picture 2" descr="Центральный музей Вооруженных Сил. Часть стены одного из казематов северо-западной части Брестской крепости. Надпись: «Я умираю, но не сдаюсь. Прощай, Родина. 20/VII-41». Лев Поликашин/РИА 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V="1">
            <a:off x="7992094" y="114218"/>
            <a:ext cx="3681062" cy="20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ds05.infourok.ru/uploads/ex/0f62/000ad149-71d987b7/hello_html_m205bf63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1376" y="1656210"/>
            <a:ext cx="3956669" cy="244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get-zen_doc/58826/pub_5cb1cb2faa531e00b3c6f50d_5cb1d5515e307d00b4f88742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7994" y="2891666"/>
            <a:ext cx="3597263" cy="240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artshop-rus.su/upload/iblock/589/589116cccfb67992d32b7aef0dc263e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06" y="-1"/>
            <a:ext cx="1383309" cy="138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533404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Picture 2" descr="https://cdn.photosight.ru/img/0/3b7/5129170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1320" y="0"/>
            <a:ext cx="7194177" cy="479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1257" y="4988107"/>
            <a:ext cx="10379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крепость-Герой</a:t>
            </a:r>
            <a:r>
              <a:rPr lang="ru-RU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Брестской крепости присвоено </a:t>
            </a:r>
            <a:r>
              <a:rPr lang="ru-RU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мая 1965 </a:t>
            </a:r>
            <a:r>
              <a:rPr lang="ru-RU" sz="2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40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35444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32" name="Picture 8" descr="https://avatars.mds.yandex.net/get-zen_doc/1804213/pub_5c8a4561da127e00b331d17a_5c8a4757d1aa0c00b27f0861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8322" y="1599543"/>
            <a:ext cx="3203786" cy="240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>
                <a:latin typeface="Batang" panose="02030600000101010101" pitchFamily="18" charset="-127"/>
                <a:ea typeface="Batang" panose="02030600000101010101" pitchFamily="18" charset="-127"/>
              </a:rPr>
              <a:t>в Александровском саду, у стен Кремля находятся стелы 12 Городов-Героев и 1 Крепость-Герой</a:t>
            </a:r>
            <a:br>
              <a:rPr lang="ru-RU" sz="2400" b="1"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ru-RU" sz="240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8" name="Picture 4" descr="https://img.lookmytrips.com/images/look6rht/big-586b8597ff93674acc0a5d54-586e7a308168e-1c6suh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108" y="1625701"/>
            <a:ext cx="3584965" cy="239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get-zen_doc/22526/pub_5a0470d2a86731a43479580e_5a04716c2480902e0f5c648a/scale_1200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8622" y="1837764"/>
            <a:ext cx="4340926" cy="197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regnum.ru/uploads/pictures/news/2017/01/27/regnum_picture_14855177551520460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1241" y="3464625"/>
            <a:ext cx="3630130" cy="201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pbs.twimg.com/media/DJYVIUkXoAAE7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3909" y="3464625"/>
            <a:ext cx="3630130" cy="201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799567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4688" y="414528"/>
            <a:ext cx="9385820" cy="21236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подготовлена </a:t>
            </a:r>
            <a:br>
              <a:rPr lang="ru-RU" sz="2000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75 годовщине Победы в Великой Отечественной войне 1941-1945гг</a:t>
            </a:r>
            <a:br>
              <a:rPr lang="ru-RU" sz="2000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методистом МБУДО «Центр внешкольной работы»</a:t>
            </a:r>
            <a:br>
              <a:rPr lang="ru-RU" sz="2000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Мызниковой  Мариной Алексеевной</a:t>
            </a:r>
            <a:br>
              <a:rPr lang="ru-RU" sz="2000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cap="none">
                <a:latin typeface="Times New Roman" panose="02020603050405020304" pitchFamily="18" charset="0"/>
                <a:cs typeface="Times New Roman" panose="02020603050405020304" pitchFamily="18" charset="0"/>
              </a:rPr>
            </a:b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85801" y="2538167"/>
            <a:ext cx="10394707" cy="2923849"/>
          </a:xfrm>
        </p:spPr>
        <p:txBody>
          <a:bodyPr>
            <a:normAutofit fontScale="92500" lnSpcReduction="10000"/>
          </a:bodyPr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ресурсы:</a:t>
            </a:r>
          </a:p>
          <a:p>
            <a:r>
              <a:rPr lang="ru-RU" sz="1400" cap="none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Подвиг народа: Памятники Великой отечественной войны. 1941-1945/Сост. и общ. ред. В.А. Голикова. – 2-е изд., доп. – М.: Политиздат, 1984</a:t>
            </a:r>
            <a:r>
              <a:rPr lang="ru-RU" sz="1400" cap="none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140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400" cap="none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 </a:t>
            </a:r>
            <a:r>
              <a:rPr lang="ru-RU" sz="1400" cap="none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Отечественная. История Великой Победы, 1941-1945гг. М., 2005</a:t>
            </a:r>
            <a:endParaRPr lang="ru-RU" sz="1400" cap="none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cap="none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Города-герои</a:t>
            </a:r>
            <a:r>
              <a:rPr lang="ru-RU" sz="1400" cap="none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Героизм и мужество. </a:t>
            </a:r>
            <a:r>
              <a:rPr lang="ru-RU" sz="1400" cap="none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1941–1945  М: </a:t>
            </a:r>
            <a:r>
              <a:rPr lang="ru-RU" sz="1400" cap="none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 город, Даръ, 2015</a:t>
            </a:r>
            <a:r>
              <a:rPr lang="ru-RU" sz="1400" cap="none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cap="none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400" cap="none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podvignaroda.ru</a:t>
            </a:r>
            <a:endParaRPr lang="ru-RU" sz="1400" cap="none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art-assorty.ru</a:t>
            </a:r>
            <a:endParaRPr lang="ru-RU" sz="140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40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pomnite-nas.ru</a:t>
            </a:r>
            <a:endParaRPr lang="ru-RU" sz="140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https://www.pobediteli.ru/ </a:t>
            </a:r>
            <a:endParaRPr lang="ru-RU" sz="140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cap="none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cap="non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96595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088" y="113830"/>
            <a:ext cx="3479470" cy="2479914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691587" y="211294"/>
            <a:ext cx="5205504" cy="1035616"/>
          </a:xfrm>
        </p:spPr>
        <p:txBody>
          <a:bodyPr>
            <a:normAutofit fontScale="90000"/>
          </a:bodyPr>
          <a:lstStyle/>
          <a:p>
            <a:b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YS Text"/>
              </a:rPr>
            </a:br>
            <a:br>
              <a:rPr lang="ru-RU" sz="2400">
                <a:solidFill>
                  <a:schemeClr val="accent1">
                    <a:lumMod val="75000"/>
                  </a:schemeClr>
                </a:solidFill>
                <a:latin typeface="YS Text"/>
              </a:rPr>
            </a:br>
            <a:b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YS Text"/>
              </a:rPr>
            </a:br>
            <a:r>
              <a:rPr lang="ru-RU" sz="31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sz="3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герой МОСКВА</a:t>
            </a:r>
            <a:br>
              <a:rPr lang="ru-RU">
                <a:solidFill>
                  <a:srgbClr val="000000"/>
                </a:solidFill>
                <a:latin typeface="YS Text"/>
              </a:rPr>
            </a:b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01" y="3138603"/>
            <a:ext cx="3653444" cy="2443942"/>
          </a:xfrm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653143" y="1246910"/>
            <a:ext cx="4251366" cy="4037609"/>
          </a:xfrm>
        </p:spPr>
        <p:txBody>
          <a:bodyPr>
            <a:normAutofit fontScale="85000" lnSpcReduction="20000"/>
          </a:bodyPr>
          <a:lstStyle/>
          <a:p>
            <a:r>
              <a:rPr lang="ru-RU" sz="1600" b="1" cap="none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«города-героя» столице принесла битва за Москву 1941–1942 гг</a:t>
            </a:r>
            <a:r>
              <a:rPr lang="ru-RU" sz="1600" b="1" cap="none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cap="none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Наступление на московском направлении имело решающее значение. Для сокрушительного удара по советским войскам фашистское командование сосредоточило 77 дивизий (более 1 млн человек), почти 14,5 тыс. орудий и миномётов и 1700 танков. Поддержку сухопутных войск с воздуха осуществляли 950 боевых самолётов</a:t>
            </a:r>
            <a:r>
              <a:rPr lang="ru-RU" sz="1600" b="1" cap="none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cap="none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cap="none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завязавшейся ожесточенной битвы, которая продолжалась более 200 дней, враг был отброшен к западу от Москвы на 80-250 км. Это событие укрепило дух всего советского народа и Красной Армии, разбило распространяемый гитлеровцами миф о непобедимости их армии</a:t>
            </a:r>
            <a:endParaRPr lang="ru-RU" sz="1600" b="1" cap="none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cap="none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cap="none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битве за Москву погибло </a:t>
            </a:r>
            <a:r>
              <a:rPr lang="ru-RU" sz="1600" b="1" cap="none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none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2.400.000 советских граждан.</a:t>
            </a:r>
          </a:p>
          <a:p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937" y="1246910"/>
            <a:ext cx="3237956" cy="2631550"/>
          </a:xfrm>
          <a:prstGeom prst="rect">
            <a:avLst/>
          </a:prstGeom>
        </p:spPr>
      </p:pic>
      <p:pic>
        <p:nvPicPr>
          <p:cNvPr id="7" name="Picture 2" descr="https://artshop-rus.su/upload/iblock/589/589116cccfb67992d32b7aef0dc263e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39" y="0"/>
            <a:ext cx="1199408" cy="135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39745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87" y="0"/>
            <a:ext cx="8272463" cy="4350562"/>
          </a:xfrm>
        </p:spPr>
      </p:pic>
      <p:sp>
        <p:nvSpPr>
          <p:cNvPr id="9" name="Прямоугольник 8"/>
          <p:cNvSpPr/>
          <p:nvPr/>
        </p:nvSpPr>
        <p:spPr>
          <a:xfrm>
            <a:off x="1187532" y="4586845"/>
            <a:ext cx="10450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smtClean="0">
                <a:solidFill>
                  <a:schemeClr val="accent1">
                    <a:lumMod val="75000"/>
                  </a:schemeClr>
                </a:solidFill>
                <a:effectLst/>
                <a:latin typeface="YS Text"/>
              </a:rPr>
              <a:t>           </a:t>
            </a:r>
            <a:r>
              <a:rPr lang="ru-RU" sz="2400" b="1" i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мая 1965 года Москве было присвоено звание города – Героя</a:t>
            </a:r>
            <a:endParaRPr lang="ru-RU" sz="24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23627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30681" y="486888"/>
            <a:ext cx="5593277" cy="771896"/>
          </a:xfrm>
        </p:spPr>
        <p:txBody>
          <a:bodyPr>
            <a:noAutofit/>
          </a:bodyPr>
          <a:lstStyle/>
          <a:p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– герой ЛЕНИНГРАД</a:t>
            </a:r>
            <a:endParaRPr 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958" y="276955"/>
            <a:ext cx="3840149" cy="2383117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37011" y="1258784"/>
            <a:ext cx="4126861" cy="4115801"/>
          </a:xfrm>
        </p:spPr>
        <p:txBody>
          <a:bodyPr>
            <a:normAutofit fontScale="92500" lnSpcReduction="20000"/>
          </a:bodyPr>
          <a:lstStyle/>
          <a:p>
            <a:endParaRPr lang="ru-RU" sz="1400" smtClean="0">
              <a:latin typeface="Bookman Old Style" panose="02050604050505020204" pitchFamily="18" charset="0"/>
            </a:endParaRPr>
          </a:p>
          <a:p>
            <a:r>
              <a:rPr lang="ru-RU" sz="1500" b="1" cap="none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Фашисты </a:t>
            </a:r>
            <a:r>
              <a:rPr lang="ru-RU" sz="1500" b="1" cap="none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хотели полностью уничтожить Ленинград, стереть его с лица земли </a:t>
            </a:r>
            <a:r>
              <a:rPr lang="ru-RU" sz="1500" b="1" cap="none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истребить население. Ожесточенные </a:t>
            </a:r>
            <a:r>
              <a:rPr lang="ru-RU" sz="1500" b="1" cap="none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бои на подступах к Ленинграду начались 10 июля 1941 г. Численное превосходство было на стороне </a:t>
            </a:r>
            <a:r>
              <a:rPr lang="ru-RU" sz="1500" b="1" cap="none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противника, В итоге </a:t>
            </a:r>
            <a:r>
              <a:rPr lang="ru-RU" sz="1500" b="1" cap="none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сентября 1941 г. года </a:t>
            </a:r>
            <a:r>
              <a:rPr lang="ru-RU" sz="1500" b="1" cap="none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гитлеровцам удалось блокировать город  </a:t>
            </a:r>
            <a:r>
              <a:rPr lang="ru-RU" sz="1500" b="1" cap="none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суши </a:t>
            </a:r>
            <a:r>
              <a:rPr lang="ru-RU" sz="1500" b="1" cap="none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Ленинград был отрезан </a:t>
            </a:r>
            <a:r>
              <a:rPr lang="ru-RU" sz="1500" b="1" cap="none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Большой </a:t>
            </a:r>
            <a:r>
              <a:rPr lang="ru-RU" sz="1500" b="1" cap="none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земли.</a:t>
            </a:r>
            <a:r>
              <a:rPr lang="ru-RU" sz="1500" b="1" cap="none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время блокады ежедневная норма хлеба для рабочих составляла всего 250 г., для служащих, иждивенцев и детей — вдвое </a:t>
            </a:r>
            <a:r>
              <a:rPr lang="ru-RU" sz="1500" b="1" cap="none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меньше. </a:t>
            </a:r>
            <a:r>
              <a:rPr lang="ru-RU" sz="1500" b="1" cap="none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cap="none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блокады</a:t>
            </a:r>
            <a:r>
              <a:rPr lang="ru-RU" sz="1500" b="1" cap="none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значительная часть населения </a:t>
            </a:r>
            <a:r>
              <a:rPr lang="ru-RU" sz="1500" b="1" cap="none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погибла.</a:t>
            </a:r>
            <a:r>
              <a:rPr lang="ru-RU" sz="1500" b="1" cap="none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Ценой собственного здоровья и жизней мужественные ленинградцы-герои дали фронту тысячи полевых и морских орудий, </a:t>
            </a:r>
            <a:r>
              <a:rPr lang="ru-RU" sz="1500" b="1" cap="none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cap="none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танков, </a:t>
            </a:r>
            <a:r>
              <a:rPr lang="ru-RU" sz="1500" b="1" cap="none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снарядов, пулеметов и  </a:t>
            </a:r>
            <a:r>
              <a:rPr lang="ru-RU" sz="1500" b="1" cap="none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минометов</a:t>
            </a:r>
            <a:r>
              <a:rPr lang="ru-RU" sz="13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693" y="1765599"/>
            <a:ext cx="3420094" cy="27194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477" y="3166887"/>
            <a:ext cx="3447630" cy="2207698"/>
          </a:xfrm>
          <a:prstGeom prst="rect">
            <a:avLst/>
          </a:prstGeom>
        </p:spPr>
      </p:pic>
      <p:pic>
        <p:nvPicPr>
          <p:cNvPr id="8" name="Picture 2" descr="https://artshop-rus.su/upload/iblock/589/589116cccfb67992d32b7aef0dc263e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58" y="0"/>
            <a:ext cx="1368982" cy="136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271677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391886" y="4592638"/>
            <a:ext cx="9385527" cy="11398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cap="none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мая 1965 года Ленинграду было присвоено звание г</a:t>
            </a:r>
            <a:r>
              <a:rPr lang="ru-RU" b="1" cap="none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орода </a:t>
            </a:r>
            <a:r>
              <a:rPr lang="ru-RU" b="1" cap="none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cap="none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Героя.</a:t>
            </a:r>
            <a:endParaRPr lang="ru-RU" cap="none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66" y="0"/>
            <a:ext cx="8609610" cy="438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54144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2" descr="https://artshop-rus.su/upload/iblock/589/589116cccfb67992d32b7aef0dc263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923803" cy="19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8641" y="1545774"/>
            <a:ext cx="48679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сентября 1942 года враг вплотную подошел к городу. Два месяца ожесточенных </a:t>
            </a:r>
            <a:r>
              <a:rPr lang="ru-RU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оборонительных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боев за Сталинград нанесли немцам существенный урон: враг потерял около 700 тысяч человек убитыми и ранеными, а 19 ноября 1942 года началось контрнаступление нашей армии.</a:t>
            </a:r>
          </a:p>
          <a:p>
            <a:pPr algn="ctr"/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дней продолжались наступательная операция и, наконец, враг под Сталинградом был окружен и полностью разбит. Январь 1943 года принес полную победу на этом участке фронта. </a:t>
            </a:r>
            <a:endParaRPr lang="ru-RU" b="1" i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235034" y="463138"/>
            <a:ext cx="6507678" cy="653761"/>
          </a:xfrm>
        </p:spPr>
        <p:txBody>
          <a:bodyPr>
            <a:noAutofit/>
          </a:bodyPr>
          <a:lstStyle/>
          <a:p>
            <a:pPr algn="ctr"/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–герой волгоград (сталинград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450" y="0"/>
            <a:ext cx="3665824" cy="21970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380" y="3253934"/>
            <a:ext cx="3739894" cy="22984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095" y="1676293"/>
            <a:ext cx="3452423" cy="232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3965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8" y="0"/>
            <a:ext cx="7897091" cy="40511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61901" y="4251366"/>
            <a:ext cx="9844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Сталинград был одним из первых назван </a:t>
            </a:r>
            <a:r>
              <a:rPr lang="ru-RU" sz="20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городом-Героем</a:t>
            </a:r>
            <a:r>
              <a:rPr lang="ru-RU" sz="2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почетное звание было впервые озвучено в приказе главнокомандующего от 1 мая 1945 года.</a:t>
            </a:r>
          </a:p>
        </p:txBody>
      </p:sp>
    </p:spTree>
    <p:extLst>
      <p:ext uri="{BB962C8B-B14F-4D97-AF65-F5344CB8AC3E}">
        <p14:creationId xmlns:p14="http://schemas.microsoft.com/office/powerpoint/2010/main" val="403220062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image" Target="../media/image3.jpeg" /></Relationships>
</file>

<file path=ppt/theme/theme1.xml><?xml version="1.0" encoding="utf-8"?>
<a:theme xmlns:r="http://schemas.openxmlformats.org/officeDocument/2006/relationships"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>
            <a:fillRect/>
          </a:stretch>
        </a:blipFill>
      </a:bgFillStyleLst>
    </a:fmtScheme>
  </a:themeElements>
  <a:objectDefaults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Главное мероприятие</Template>
  <Company/>
  <PresentationFormat>Произвольный</PresentationFormat>
  <Paragraphs>66</Paragraphs>
  <Slides>30</Slides>
  <Notes>1</Notes>
  <TotalTime>492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31">
      <vt:lpstr>Главное мероприятие</vt:lpstr>
      <vt:lpstr>Города – герои </vt:lpstr>
      <vt:lpstr>.</vt:lpstr>
      <vt:lpstr>в Александровском саду, у стен Кремля находятся стелы 12 Городов-Героев и 1 Крепость-Герой</vt:lpstr>
      <vt:lpstr>Город – герой МОСКВА</vt:lpstr>
      <vt:lpstr>Slide 5</vt:lpstr>
      <vt:lpstr>Город – герой ЛЕНИНГРАД</vt:lpstr>
      <vt:lpstr>Slide 7</vt:lpstr>
      <vt:lpstr>             Город –герой волгоград (сталинград)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Презентация подготовлена к 75 годовщине Победы в Великой Отечественной войне 1941-1945ггметодистом МБУДО «Центр внешкольной работы»Мызниковой  Мариной Алексеевной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Города – герои</dc:title>
  <dc:creator>PS</dc:creator>
  <cp:lastModifiedBy>Центр</cp:lastModifiedBy>
  <cp:revision>84</cp:revision>
  <dcterms:created xsi:type="dcterms:W3CDTF">2020-04-27T11:35:15Z</dcterms:created>
  <dcterms:modified xsi:type="dcterms:W3CDTF">2020-04-30T05:20:48Z</dcterms:modified>
</cp:coreProperties>
</file>