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416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4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4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40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4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87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5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0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4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3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5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0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2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F0C0-9AFD-4923-ADDE-82E0FA27E95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DFECED-6BEB-480D-B98C-0B6C7E62B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4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27703"/>
            <a:ext cx="7766936" cy="101559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6600"/>
                </a:solidFill>
              </a:rPr>
              <a:t>Муниципальное бюджетное учреждение </a:t>
            </a:r>
            <a:br>
              <a:rPr lang="ru-RU" sz="2000" b="1" dirty="0">
                <a:solidFill>
                  <a:srgbClr val="FF6600"/>
                </a:solidFill>
              </a:rPr>
            </a:br>
            <a:r>
              <a:rPr lang="ru-RU" sz="2000" b="1" dirty="0">
                <a:solidFill>
                  <a:srgbClr val="FF6600"/>
                </a:solidFill>
              </a:rPr>
              <a:t>дополнительного образования </a:t>
            </a:r>
            <a:br>
              <a:rPr lang="ru-RU" sz="2000" b="1" dirty="0">
                <a:solidFill>
                  <a:srgbClr val="FF6600"/>
                </a:solidFill>
              </a:rPr>
            </a:br>
            <a:r>
              <a:rPr lang="ru-RU" sz="2000" b="1" dirty="0">
                <a:solidFill>
                  <a:srgbClr val="FF6600"/>
                </a:solidFill>
              </a:rPr>
              <a:t>«Центр внешкольной работы»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831" y="2095692"/>
            <a:ext cx="8566082" cy="277324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Муниципальная опорная площадка по работе с детьми группы риска</a:t>
            </a:r>
            <a:endParaRPr lang="ru-RU" sz="32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 descr="Logo_det_fo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3" y="249301"/>
            <a:ext cx="1545848" cy="1407424"/>
          </a:xfrm>
          <a:prstGeom prst="rect">
            <a:avLst/>
          </a:prstGeom>
          <a:noFill/>
        </p:spPr>
      </p:pic>
      <p:pic>
        <p:nvPicPr>
          <p:cNvPr id="1026" name="Picture 2" descr="C:\Users\1\Desktop\логотипчик\рядом с детьми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176" y="3840540"/>
            <a:ext cx="2350974" cy="1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8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7471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0066FF"/>
                </a:solidFill>
                <a:latin typeface="Times New Roman" pitchFamily="18" charset="0"/>
              </a:rPr>
              <a:t>Программа «</a:t>
            </a:r>
            <a:r>
              <a:rPr lang="ru-RU" altLang="ru-RU" sz="2800" b="1" dirty="0" err="1">
                <a:solidFill>
                  <a:srgbClr val="0066FF"/>
                </a:solidFill>
                <a:latin typeface="Times New Roman" pitchFamily="18" charset="0"/>
              </a:rPr>
              <a:t>Сталкер</a:t>
            </a:r>
            <a:r>
              <a:rPr lang="ru-RU" altLang="ru-RU" sz="2800" b="1" dirty="0">
                <a:solidFill>
                  <a:srgbClr val="0066FF"/>
                </a:solidFill>
                <a:latin typeface="Times New Roman" pitchFamily="18" charset="0"/>
              </a:rPr>
              <a:t>»</a:t>
            </a:r>
            <a:r>
              <a:rPr lang="ru-RU" altLang="ru-RU" sz="2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66FF"/>
                </a:solidFill>
                <a:latin typeface="Times New Roman" pitchFamily="18" charset="0"/>
              </a:rPr>
              <a:t>-</a:t>
            </a:r>
            <a:br>
              <a:rPr lang="ru-RU" altLang="ru-RU" sz="2800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66FF"/>
                </a:solidFill>
                <a:latin typeface="Times New Roman" pitchFamily="18" charset="0"/>
              </a:rPr>
              <a:t>профилактика зависимого поведения</a:t>
            </a:r>
            <a:endParaRPr lang="ru-RU" sz="2800" dirty="0">
              <a:solidFill>
                <a:srgbClr val="0066FF"/>
              </a:solidFill>
            </a:endParaRPr>
          </a:p>
        </p:txBody>
      </p:sp>
      <p:pic>
        <p:nvPicPr>
          <p:cNvPr id="4" name="Picture 3" descr="IMG_03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8" y="4302980"/>
            <a:ext cx="3642852" cy="25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703" y="1799303"/>
            <a:ext cx="55158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Полный курс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1. Стрессы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2. Проблемы вовлечения в потребление наркотиков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3. Зависимые состояния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4. Воздействие наркотиков на организм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5. Влияние наркотиков на личность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6. Проблемы отказа от наркотиков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7. Алкоголь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8. Курение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9. СПИД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ТЕМА 10. Возможности добиваться состояния психического комфорта 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без использования ПАВ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6002" y="179930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 работы по каждой из 10-ти тем</a:t>
            </a:r>
          </a:p>
          <a:p>
            <a:pPr>
              <a:spcBef>
                <a:spcPct val="0"/>
              </a:spcBef>
            </a:pPr>
            <a:endParaRPr lang="ru-RU" altLang="ru-RU" sz="20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   Психологическое тестирование;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   Теоретическое занятие;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   Психологический тренинг;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   Повторное психологическое тестирование;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   Дополнительно: психофизиологический тренинг</a:t>
            </a:r>
          </a:p>
        </p:txBody>
      </p:sp>
    </p:spTree>
    <p:extLst>
      <p:ext uri="{BB962C8B-B14F-4D97-AF65-F5344CB8AC3E}">
        <p14:creationId xmlns:p14="http://schemas.microsoft.com/office/powerpoint/2010/main" val="89244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служба примирения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0090"/>
            <a:ext cx="8596668" cy="5397909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ru-RU" altLang="ru-R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Служба, осуществляющая работу с конфликтными ситуациями.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ru-RU" altLang="ru-R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Прежде всего это команда единомышленников (взрослых и детей), которая  решает возникшие конфликты или противоречия через восстановительные программы, а также распространяет в   восстановительную культуру. </a:t>
            </a:r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3" descr="\\Y\d\Региональный ресурсный центр по работе с группой риска\Устименко Е.Н\Эмблема центр медиации 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79" y="324197"/>
            <a:ext cx="1463040" cy="139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43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226"/>
            <a:ext cx="8596668" cy="1238864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>
                <a:solidFill>
                  <a:srgbClr val="0066FF"/>
                </a:solidFill>
              </a:rPr>
              <a:t>Наставничество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30" y="1327354"/>
            <a:ext cx="10073148" cy="553064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Стремитесь понять уникальность каждого подростка и те условия, которые определяют его поведение и характер оказываемой ему помощи.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переоценивайте свои личные и профессиональные возможности.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Всемерно используйте знания, умения и методы научного познания в решении постоянно возникающих проблем.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свой жизненный опыт и профессиональный опыт старших на ставников при разработке основных направлений программ психолого-педагогического сопровождения подростка ГР.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Выявляйте социальные нужды, природу и характер личных, групповых и общинных, национальных и международных социальных проблем подростка и объясняйте их.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 и отчётливо, в доходчивой форме разъясняйте все свои установки или действия, как в качестве частного лица, так и в качестве наставника.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589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00847" cy="1320800"/>
          </a:xfrm>
        </p:spPr>
        <p:txBody>
          <a:bodyPr/>
          <a:lstStyle/>
          <a:p>
            <a:pPr algn="ctr"/>
            <a:r>
              <a:rPr lang="ru-RU" b="1" dirty="0" smtClean="0"/>
              <a:t>МОП</a:t>
            </a:r>
            <a:br>
              <a:rPr lang="ru-RU" b="1" dirty="0" smtClean="0"/>
            </a:br>
            <a:r>
              <a:rPr lang="ru-RU" b="1" dirty="0" smtClean="0"/>
              <a:t>МБУДО </a:t>
            </a:r>
            <a:r>
              <a:rPr lang="ru-RU" b="1" dirty="0" smtClean="0"/>
              <a:t>«Центр внешкольной работы»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38517"/>
            <a:ext cx="9410563" cy="3902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FF6600"/>
                </a:solidFill>
              </a:rPr>
              <a:t>Цель - максимальное вовлечение несовершеннолетних, состоящих на различных видах профилактического учета, в социально значимую продуктивную деятельность, дополнительное образование, реабилитационные мероприятия.</a:t>
            </a:r>
          </a:p>
          <a:p>
            <a:pPr algn="just"/>
            <a:endParaRPr lang="ru-RU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Целевые группы </a:t>
            </a:r>
            <a:r>
              <a:rPr lang="ru-RU" b="1" dirty="0" smtClean="0"/>
              <a:t>МОП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67" y="1430595"/>
            <a:ext cx="10117393" cy="483747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несовершеннолетние, состоящие на учете в органах внутренних дел;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несовершеннолетние, состоящие на учете комиссиях по делам несовершеннолетних и защите их прав;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несовершеннолетние, состоящие на </a:t>
            </a:r>
            <a:r>
              <a:rPr lang="ru-RU" sz="2400" dirty="0" err="1">
                <a:solidFill>
                  <a:srgbClr val="FF6600"/>
                </a:solidFill>
              </a:rPr>
              <a:t>внутришкольном</a:t>
            </a:r>
            <a:r>
              <a:rPr lang="ru-RU" sz="2400" dirty="0">
                <a:solidFill>
                  <a:srgbClr val="FF6600"/>
                </a:solidFill>
              </a:rPr>
              <a:t> учете;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несовершеннолетние преступники;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несовершеннолетние, отбывшие наказание за совершение преступления;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семьи, воспитывающие детей, находящихся в конфликте с законом;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FF6600"/>
                </a:solidFill>
              </a:rPr>
              <a:t>педагогические работники, в </a:t>
            </a:r>
            <a:r>
              <a:rPr lang="ru-RU" sz="2400" dirty="0" err="1">
                <a:solidFill>
                  <a:srgbClr val="FF6600"/>
                </a:solidFill>
              </a:rPr>
              <a:t>т.ч</a:t>
            </a:r>
            <a:r>
              <a:rPr lang="ru-RU" sz="2400" dirty="0">
                <a:solidFill>
                  <a:srgbClr val="FF6600"/>
                </a:solidFill>
              </a:rPr>
              <a:t>. психологи, социальные педагоги, педагоги-организаторы, классные руководители.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54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69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Направления деятельности </a:t>
            </a:r>
            <a:r>
              <a:rPr lang="ru-RU" b="1" dirty="0" smtClean="0"/>
              <a:t> МОП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66568"/>
            <a:ext cx="9351570" cy="47489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FF6600"/>
                </a:solidFill>
              </a:rPr>
              <a:t>предоставление образовательных услуг</a:t>
            </a:r>
          </a:p>
          <a:p>
            <a:pPr algn="just"/>
            <a:r>
              <a:rPr lang="ru-RU" sz="2400" dirty="0">
                <a:solidFill>
                  <a:srgbClr val="FF6600"/>
                </a:solidFill>
              </a:rPr>
              <a:t>организация содержательного досуга несовершеннолетних</a:t>
            </a:r>
            <a:r>
              <a:rPr lang="ru-RU" sz="2400" dirty="0" smtClean="0">
                <a:solidFill>
                  <a:srgbClr val="FF6600"/>
                </a:solidFill>
              </a:rPr>
              <a:t>:</a:t>
            </a:r>
          </a:p>
          <a:p>
            <a:pPr algn="just"/>
            <a:r>
              <a:rPr lang="ru-RU" sz="2400" dirty="0">
                <a:solidFill>
                  <a:srgbClr val="FF6600"/>
                </a:solidFill>
              </a:rPr>
              <a:t>организация межведомственного взаимодействия в работе </a:t>
            </a:r>
            <a:r>
              <a:rPr lang="ru-RU" sz="2400" dirty="0" smtClean="0">
                <a:solidFill>
                  <a:srgbClr val="FF6600"/>
                </a:solidFill>
              </a:rPr>
              <a:t>с несовершеннолетними </a:t>
            </a:r>
            <a:r>
              <a:rPr lang="ru-RU" sz="2400" dirty="0">
                <a:solidFill>
                  <a:srgbClr val="FF6600"/>
                </a:solidFill>
              </a:rPr>
              <a:t>целевой группы</a:t>
            </a:r>
            <a:r>
              <a:rPr lang="ru-RU" sz="2400" dirty="0" smtClean="0">
                <a:solidFill>
                  <a:srgbClr val="FF6600"/>
                </a:solidFill>
              </a:rPr>
              <a:t>:</a:t>
            </a:r>
          </a:p>
          <a:p>
            <a:pPr algn="just"/>
            <a:r>
              <a:rPr lang="ru-RU" sz="2400" dirty="0">
                <a:solidFill>
                  <a:srgbClr val="FF6600"/>
                </a:solidFill>
              </a:rPr>
              <a:t>содействие в оказании социально-педагогической, психолого-педагогической и правовой консультационной помощи:</a:t>
            </a:r>
          </a:p>
          <a:p>
            <a:pPr algn="just"/>
            <a:r>
              <a:rPr lang="ru-RU" sz="2400" dirty="0">
                <a:solidFill>
                  <a:srgbClr val="FF6600"/>
                </a:solidFill>
              </a:rPr>
              <a:t>анализ, обобщение и трансляция опыта работы Пилотной площадки</a:t>
            </a:r>
            <a:r>
              <a:rPr lang="ru-RU" sz="2400" dirty="0" smtClean="0">
                <a:solidFill>
                  <a:srgbClr val="FF6600"/>
                </a:solidFill>
              </a:rPr>
              <a:t>;</a:t>
            </a:r>
          </a:p>
          <a:p>
            <a:pPr algn="just"/>
            <a:r>
              <a:rPr lang="ru-RU" sz="2400" dirty="0">
                <a:solidFill>
                  <a:srgbClr val="FF6600"/>
                </a:solidFill>
              </a:rPr>
              <a:t>создание базы данных о несовершеннолетних целевой группы.</a:t>
            </a:r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7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7252"/>
          </a:xfrm>
        </p:spPr>
        <p:txBody>
          <a:bodyPr/>
          <a:lstStyle/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Технологии работы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МОП 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ЦВР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2" y="1489587"/>
            <a:ext cx="10087897" cy="479322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Сеть социальных контактов</a:t>
            </a:r>
            <a:r>
              <a:rPr lang="ru-RU" altLang="ru-RU" sz="2400" dirty="0">
                <a:solidFill>
                  <a:srgbClr val="6A2416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- мобилизация социального окружения;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Активная поддержка родителей</a:t>
            </a:r>
            <a:r>
              <a:rPr lang="ru-RU" altLang="ru-RU" sz="2400" dirty="0">
                <a:solidFill>
                  <a:srgbClr val="6A2416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– семейно-центрированный метод обучения родителей;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Родительская школа</a:t>
            </a:r>
            <a:r>
              <a:rPr lang="ru-RU" altLang="ru-RU" sz="2400" dirty="0">
                <a:solidFill>
                  <a:srgbClr val="6A2416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- </a:t>
            </a:r>
            <a:r>
              <a:rPr lang="ru-RU" altLang="ru-RU" sz="2400" dirty="0" smtClean="0">
                <a:solidFill>
                  <a:srgbClr val="FF6600"/>
                </a:solidFill>
                <a:latin typeface="Times New Roman" pitchFamily="18" charset="0"/>
              </a:rPr>
              <a:t>психолого-педагогическое просвещение родителей</a:t>
            </a:r>
            <a:r>
              <a:rPr lang="ru-RU" altLang="ru-RU" sz="2400" b="1" dirty="0">
                <a:solidFill>
                  <a:srgbClr val="FF6600"/>
                </a:solidFill>
                <a:latin typeface="Times New Roman" pitchFamily="18" charset="0"/>
              </a:rPr>
              <a:t>;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Кабинет БОС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- коррекция </a:t>
            </a:r>
            <a:r>
              <a:rPr lang="ru-RU" altLang="ru-RU" sz="2400" dirty="0" err="1">
                <a:solidFill>
                  <a:srgbClr val="FF6600"/>
                </a:solidFill>
                <a:latin typeface="Times New Roman" pitchFamily="18" charset="0"/>
              </a:rPr>
              <a:t>психо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-эмоционального состояния;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Программа «</a:t>
            </a:r>
            <a:r>
              <a:rPr lang="ru-RU" altLang="ru-RU" sz="2400" b="1" dirty="0" err="1">
                <a:solidFill>
                  <a:srgbClr val="6A2416"/>
                </a:solidFill>
                <a:latin typeface="Times New Roman" pitchFamily="18" charset="0"/>
              </a:rPr>
              <a:t>Сталкер</a:t>
            </a: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»</a:t>
            </a:r>
            <a:r>
              <a:rPr lang="ru-RU" altLang="ru-RU" sz="2400" dirty="0">
                <a:solidFill>
                  <a:srgbClr val="6A2416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- профилактика зависимого поведения.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ШСП</a:t>
            </a:r>
            <a:r>
              <a:rPr lang="ru-RU" altLang="ru-RU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– распространение среди несовершеннолетних, родителей и педагогов цивилизованных форм разрешения конфликтов.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6A2416"/>
                </a:solidFill>
                <a:latin typeface="Times New Roman" pitchFamily="18" charset="0"/>
              </a:rPr>
              <a:t>Наставничество</a:t>
            </a:r>
            <a:r>
              <a:rPr lang="ru-RU" altLang="ru-RU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6600"/>
                </a:solidFill>
                <a:latin typeface="Times New Roman" pitchFamily="18" charset="0"/>
              </a:rPr>
              <a:t> - </a:t>
            </a: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гражданском, личностном, профессиональном определении подростка, помощь в организации досуга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43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6465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6A2416"/>
                </a:solidFill>
                <a:latin typeface="Times New Roman" pitchFamily="18" charset="0"/>
              </a:rPr>
              <a:t>Сеть социальных контактов</a:t>
            </a:r>
            <a:r>
              <a:rPr lang="ru-RU" altLang="ru-RU" dirty="0">
                <a:solidFill>
                  <a:srgbClr val="6A2416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solidFill>
                  <a:srgbClr val="0066FF"/>
                </a:solidFill>
                <a:latin typeface="Times New Roman" pitchFamily="18" charset="0"/>
              </a:rPr>
              <a:t>- мобилизация социального окружения;</a:t>
            </a:r>
            <a:br>
              <a:rPr lang="ru-RU" altLang="ru-RU" dirty="0">
                <a:solidFill>
                  <a:srgbClr val="0066FF"/>
                </a:solidFill>
                <a:latin typeface="Times New Roman" pitchFamily="18" charset="0"/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4"/>
          <a:stretch>
            <a:fillRect/>
          </a:stretch>
        </p:blipFill>
        <p:spPr bwMode="auto">
          <a:xfrm>
            <a:off x="1017639" y="1754649"/>
            <a:ext cx="2635162" cy="31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1" r="12422"/>
          <a:stretch>
            <a:fillRect/>
          </a:stretch>
        </p:blipFill>
        <p:spPr bwMode="auto">
          <a:xfrm>
            <a:off x="323848" y="4902313"/>
            <a:ext cx="8274462" cy="1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0"/>
          <a:stretch>
            <a:fillRect/>
          </a:stretch>
        </p:blipFill>
        <p:spPr bwMode="auto">
          <a:xfrm>
            <a:off x="4789564" y="1533831"/>
            <a:ext cx="5622630" cy="33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4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245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6FF"/>
                </a:solidFill>
                <a:latin typeface="Times New Roman" pitchFamily="18" charset="0"/>
              </a:rPr>
              <a:t>Активная поддержка родителей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5845"/>
            <a:ext cx="9292576" cy="48669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6600"/>
                </a:solidFill>
              </a:rPr>
              <a:t>Семейные гостиные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6600"/>
                </a:solidFill>
              </a:rPr>
              <a:t>Родительские часы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6600"/>
                </a:solidFill>
              </a:rPr>
              <a:t>Родительская Ассамблея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6600"/>
                </a:solidFill>
              </a:rPr>
              <a:t>Групповые и индивидуальные консультации</a:t>
            </a:r>
            <a:endParaRPr lang="ru-RU" sz="2000" dirty="0">
              <a:solidFill>
                <a:srgbClr val="FF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05" y="1179870"/>
            <a:ext cx="3780503" cy="2835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" y="3569110"/>
            <a:ext cx="3628103" cy="2418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29" y="3027106"/>
            <a:ext cx="3672346" cy="244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69" y="4236472"/>
            <a:ext cx="3303639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2452"/>
            <a:ext cx="8596668" cy="112087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6A2416"/>
                </a:solidFill>
                <a:latin typeface="Times New Roman" pitchFamily="18" charset="0"/>
              </a:rPr>
              <a:t>Родительская школа - </a:t>
            </a:r>
            <a:r>
              <a:rPr lang="ru-RU" altLang="ru-RU" dirty="0">
                <a:solidFill>
                  <a:srgbClr val="FF6600"/>
                </a:solidFill>
                <a:latin typeface="Times New Roman" pitchFamily="18" charset="0"/>
              </a:rPr>
              <a:t>психолого-педагогическое просвещение </a:t>
            </a:r>
            <a:r>
              <a:rPr lang="ru-RU" altLang="ru-RU" dirty="0" smtClean="0">
                <a:solidFill>
                  <a:srgbClr val="FF6600"/>
                </a:solidFill>
                <a:latin typeface="Times New Roman" pitchFamily="18" charset="0"/>
              </a:rPr>
              <a:t>родителей</a:t>
            </a:r>
            <a:r>
              <a:rPr lang="ru-RU" altLang="ru-RU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solidFill>
                  <a:srgbClr val="FF6600"/>
                </a:solidFill>
                <a:latin typeface="Times New Roman" pitchFamily="18" charset="0"/>
              </a:rPr>
              <a:t/>
            </a:r>
            <a:br>
              <a:rPr lang="ru-RU" altLang="ru-RU" dirty="0">
                <a:solidFill>
                  <a:srgbClr val="FF66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5" y="1739376"/>
            <a:ext cx="3406877" cy="2463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51" y="1705136"/>
            <a:ext cx="3747319" cy="2498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3" y="4565719"/>
            <a:ext cx="4715549" cy="22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63" y="609600"/>
            <a:ext cx="8596668" cy="776748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0066FF"/>
                </a:solidFill>
                <a:latin typeface="Times New Roman" pitchFamily="18" charset="0"/>
              </a:rPr>
              <a:t>Кабинет БОС </a:t>
            </a:r>
            <a:r>
              <a:rPr lang="ru-RU" altLang="ru-RU" sz="2800" b="1" dirty="0" smtClean="0">
                <a:solidFill>
                  <a:srgbClr val="0066FF"/>
                </a:solidFill>
                <a:latin typeface="Times New Roman" pitchFamily="18" charset="0"/>
              </a:rPr>
              <a:t>– коррекция</a:t>
            </a:r>
            <a:br>
              <a:rPr lang="ru-RU" altLang="ru-RU" sz="2800" b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66FF"/>
                </a:solidFill>
                <a:latin typeface="Times New Roman" pitchFamily="18" charset="0"/>
              </a:rPr>
              <a:t>психо</a:t>
            </a:r>
            <a:r>
              <a:rPr lang="ru-RU" altLang="ru-RU" sz="2800" b="1" dirty="0">
                <a:solidFill>
                  <a:srgbClr val="0066FF"/>
                </a:solidFill>
                <a:latin typeface="Times New Roman" pitchFamily="18" charset="0"/>
              </a:rPr>
              <a:t>-эмоционального состояния</a:t>
            </a:r>
            <a:endParaRPr lang="ru-RU" sz="2800" b="1" dirty="0">
              <a:solidFill>
                <a:srgbClr val="0066FF"/>
              </a:solidFill>
            </a:endParaRPr>
          </a:p>
        </p:txBody>
      </p:sp>
      <p:pic>
        <p:nvPicPr>
          <p:cNvPr id="4" name="Picture 7" descr="IMG_02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56" y="1586570"/>
            <a:ext cx="2946862" cy="22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G_02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81" y="158657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G_02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25950"/>
            <a:ext cx="2663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Тимокко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7831" y="4298950"/>
            <a:ext cx="316865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488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Муниципальное бюджетное учреждение  дополнительного образования  «Центр внешкольной работы»</vt:lpstr>
      <vt:lpstr>МОП МБУДО «Центр внешкольной работы»</vt:lpstr>
      <vt:lpstr>Целевые группы МОП</vt:lpstr>
      <vt:lpstr>Направления деятельности  МОП </vt:lpstr>
      <vt:lpstr>Технологии работы МОП ЦВР</vt:lpstr>
      <vt:lpstr>Сеть социальных контактов - мобилизация социального окружения; </vt:lpstr>
      <vt:lpstr>Активная поддержка родителей</vt:lpstr>
      <vt:lpstr>Родительская школа - психолого-педагогическое просвещение родителей  </vt:lpstr>
      <vt:lpstr>Кабинет БОС – коррекция  психо-эмоционального состояния</vt:lpstr>
      <vt:lpstr>Программа «Сталкер» -  профилактика зависимого поведения</vt:lpstr>
      <vt:lpstr>Школьная служба примирения</vt:lpstr>
      <vt:lpstr>Наставничество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дополнительного образования  «Центр внешкольной работы»</dc:title>
  <dc:creator>Lesik</dc:creator>
  <cp:lastModifiedBy>Lesik</cp:lastModifiedBy>
  <cp:revision>19</cp:revision>
  <dcterms:created xsi:type="dcterms:W3CDTF">2019-02-06T12:22:44Z</dcterms:created>
  <dcterms:modified xsi:type="dcterms:W3CDTF">2020-12-14T13:47:37Z</dcterms:modified>
</cp:coreProperties>
</file>